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7" r:id="rId4"/>
    <p:sldId id="258" r:id="rId5"/>
    <p:sldId id="259" r:id="rId6"/>
    <p:sldId id="260" r:id="rId7"/>
    <p:sldId id="264" r:id="rId8"/>
    <p:sldId id="261" r:id="rId9"/>
    <p:sldId id="265" r:id="rId10"/>
    <p:sldId id="267" r:id="rId11"/>
    <p:sldId id="268" r:id="rId12"/>
    <p:sldId id="293" r:id="rId13"/>
    <p:sldId id="294" r:id="rId14"/>
    <p:sldId id="295" r:id="rId15"/>
    <p:sldId id="303" r:id="rId16"/>
    <p:sldId id="297" r:id="rId17"/>
    <p:sldId id="298" r:id="rId18"/>
    <p:sldId id="299" r:id="rId19"/>
    <p:sldId id="300" r:id="rId20"/>
    <p:sldId id="301" r:id="rId21"/>
    <p:sldId id="302"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304" r:id="rId35"/>
    <p:sldId id="282" r:id="rId36"/>
    <p:sldId id="283" r:id="rId37"/>
    <p:sldId id="284" r:id="rId38"/>
    <p:sldId id="285" r:id="rId39"/>
    <p:sldId id="286" r:id="rId40"/>
    <p:sldId id="287" r:id="rId41"/>
    <p:sldId id="288" r:id="rId42"/>
    <p:sldId id="289" r:id="rId43"/>
    <p:sldId id="290" r:id="rId44"/>
    <p:sldId id="291" r:id="rId45"/>
    <p:sldId id="292" r:id="rId46"/>
    <p:sldId id="305" r:id="rId47"/>
    <p:sldId id="306" r:id="rId4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3" d="100"/>
          <a:sy n="103" d="100"/>
        </p:scale>
        <p:origin x="424" y="7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89F538-28A7-4AC3-A0A7-56DEA00BB9D1}" type="doc">
      <dgm:prSet loTypeId="urn:microsoft.com/office/officeart/2009/3/layout/HorizontalOrganizationChart" loCatId="hierarchy" qsTypeId="urn:microsoft.com/office/officeart/2005/8/quickstyle/simple1" qsCatId="simple" csTypeId="urn:microsoft.com/office/officeart/2005/8/colors/accent0_3" csCatId="mainScheme" phldr="1"/>
      <dgm:spPr/>
      <dgm:t>
        <a:bodyPr/>
        <a:lstStyle/>
        <a:p>
          <a:endParaRPr lang="zh-TW" altLang="en-US"/>
        </a:p>
      </dgm:t>
    </dgm:pt>
    <dgm:pt modelId="{9072828A-9404-4C62-8FA7-7C24FFBA5DDD}">
      <dgm:prSet phldrT="[文字]" custT="1"/>
      <dgm:spPr/>
      <dgm:t>
        <a:bodyPr/>
        <a:lstStyle/>
        <a:p>
          <a:r>
            <a:rPr lang="zh-TW" altLang="en-US" sz="1800" dirty="0"/>
            <a:t>政府的角色</a:t>
          </a:r>
        </a:p>
      </dgm:t>
    </dgm:pt>
    <dgm:pt modelId="{9A4923DB-B641-4744-8A1F-DFF0D84AF4E0}" type="parTrans" cxnId="{53C3BF8B-065D-446A-8A45-5B98056AA347}">
      <dgm:prSet/>
      <dgm:spPr/>
      <dgm:t>
        <a:bodyPr/>
        <a:lstStyle/>
        <a:p>
          <a:endParaRPr lang="zh-TW" altLang="en-US"/>
        </a:p>
      </dgm:t>
    </dgm:pt>
    <dgm:pt modelId="{CC6CF9DA-A695-4E6E-9E6C-A3F041EFE7A1}" type="sibTrans" cxnId="{53C3BF8B-065D-446A-8A45-5B98056AA347}">
      <dgm:prSet/>
      <dgm:spPr/>
      <dgm:t>
        <a:bodyPr/>
        <a:lstStyle/>
        <a:p>
          <a:endParaRPr lang="zh-TW" altLang="en-US"/>
        </a:p>
      </dgm:t>
    </dgm:pt>
    <dgm:pt modelId="{7E79B5AB-739D-4ED4-B68A-2559457272CB}">
      <dgm:prSet phldrT="[文字]" custT="1"/>
      <dgm:spPr/>
      <dgm:t>
        <a:bodyPr/>
        <a:lstStyle/>
        <a:p>
          <a:r>
            <a:rPr lang="zh-TW" altLang="en-US" sz="1800" dirty="0"/>
            <a:t>促進族群和諧</a:t>
          </a:r>
        </a:p>
      </dgm:t>
    </dgm:pt>
    <dgm:pt modelId="{5F6361BE-A817-4418-BA37-E1F8F62A649F}" type="parTrans" cxnId="{B39BAF40-36C3-4173-B329-1F9ABA8ACA89}">
      <dgm:prSet/>
      <dgm:spPr/>
      <dgm:t>
        <a:bodyPr/>
        <a:lstStyle/>
        <a:p>
          <a:endParaRPr lang="zh-TW" altLang="en-US"/>
        </a:p>
      </dgm:t>
    </dgm:pt>
    <dgm:pt modelId="{C70C7E79-B502-47BD-BDE3-F3E822C15DA9}" type="sibTrans" cxnId="{B39BAF40-36C3-4173-B329-1F9ABA8ACA89}">
      <dgm:prSet/>
      <dgm:spPr/>
      <dgm:t>
        <a:bodyPr/>
        <a:lstStyle/>
        <a:p>
          <a:endParaRPr lang="zh-TW" altLang="en-US"/>
        </a:p>
      </dgm:t>
    </dgm:pt>
    <dgm:pt modelId="{A3C1A472-D7AA-4DC9-B3D5-0DD5F122A4AA}">
      <dgm:prSet phldrT="[文字]" custT="1"/>
      <dgm:spPr/>
      <dgm:t>
        <a:bodyPr/>
        <a:lstStyle/>
        <a:p>
          <a:r>
            <a:rPr lang="zh-TW" altLang="en-US" sz="1800" dirty="0"/>
            <a:t>促進族群文化發展</a:t>
          </a:r>
        </a:p>
      </dgm:t>
    </dgm:pt>
    <dgm:pt modelId="{19D8150D-3185-4DE9-BB48-36481F369A6C}" type="parTrans" cxnId="{DB115F39-D286-4B29-B6C2-59E8218EE524}">
      <dgm:prSet/>
      <dgm:spPr/>
      <dgm:t>
        <a:bodyPr/>
        <a:lstStyle/>
        <a:p>
          <a:endParaRPr lang="zh-TW" altLang="en-US"/>
        </a:p>
      </dgm:t>
    </dgm:pt>
    <dgm:pt modelId="{80331451-DF1C-43D1-B2F3-115190F606B6}" type="sibTrans" cxnId="{DB115F39-D286-4B29-B6C2-59E8218EE524}">
      <dgm:prSet/>
      <dgm:spPr/>
      <dgm:t>
        <a:bodyPr/>
        <a:lstStyle/>
        <a:p>
          <a:endParaRPr lang="zh-TW" altLang="en-US"/>
        </a:p>
      </dgm:t>
    </dgm:pt>
    <dgm:pt modelId="{61445655-C529-4758-9072-5C7F9DF2318A}">
      <dgm:prSet phldrT="[文字]" custT="1"/>
      <dgm:spPr/>
      <dgm:t>
        <a:bodyPr/>
        <a:lstStyle/>
        <a:p>
          <a:r>
            <a:rPr lang="zh-TW" altLang="en-US" sz="1800" dirty="0"/>
            <a:t>扶植族群特色產業</a:t>
          </a:r>
        </a:p>
      </dgm:t>
    </dgm:pt>
    <dgm:pt modelId="{F8F52CAF-69F6-4142-A0D1-8F0ED9FA322D}" type="parTrans" cxnId="{0D103537-86DB-4CB2-9BB2-C02CBAB24C9D}">
      <dgm:prSet/>
      <dgm:spPr/>
      <dgm:t>
        <a:bodyPr/>
        <a:lstStyle/>
        <a:p>
          <a:endParaRPr lang="zh-TW" altLang="en-US"/>
        </a:p>
      </dgm:t>
    </dgm:pt>
    <dgm:pt modelId="{4E419AF9-87C5-496E-ACEA-9E8E9970C333}" type="sibTrans" cxnId="{0D103537-86DB-4CB2-9BB2-C02CBAB24C9D}">
      <dgm:prSet/>
      <dgm:spPr/>
      <dgm:t>
        <a:bodyPr/>
        <a:lstStyle/>
        <a:p>
          <a:endParaRPr lang="zh-TW" altLang="en-US"/>
        </a:p>
      </dgm:t>
    </dgm:pt>
    <dgm:pt modelId="{24EF4452-6B67-4ED4-9840-AB34BFBF0FE9}">
      <dgm:prSet phldrT="[文字]" custT="1"/>
      <dgm:spPr/>
      <dgm:t>
        <a:bodyPr/>
        <a:lstStyle/>
        <a:p>
          <a:r>
            <a:rPr lang="zh-TW" altLang="en-US" sz="1800" dirty="0"/>
            <a:t>強化對各族群弱勢人口相關照顧與權益保障措施</a:t>
          </a:r>
        </a:p>
      </dgm:t>
    </dgm:pt>
    <dgm:pt modelId="{784F3CBA-1D5E-424A-A4C3-2E090C1017F9}" type="parTrans" cxnId="{097D5139-7A8E-4E05-BE3F-1950C3658401}">
      <dgm:prSet/>
      <dgm:spPr/>
      <dgm:t>
        <a:bodyPr/>
        <a:lstStyle/>
        <a:p>
          <a:endParaRPr lang="zh-TW" altLang="en-US"/>
        </a:p>
      </dgm:t>
    </dgm:pt>
    <dgm:pt modelId="{A0B5A61A-69B4-4D9C-8012-DB55D4DAF8E4}" type="sibTrans" cxnId="{097D5139-7A8E-4E05-BE3F-1950C3658401}">
      <dgm:prSet/>
      <dgm:spPr/>
      <dgm:t>
        <a:bodyPr/>
        <a:lstStyle/>
        <a:p>
          <a:endParaRPr lang="zh-TW" altLang="en-US"/>
        </a:p>
      </dgm:t>
    </dgm:pt>
    <dgm:pt modelId="{853FAFC7-F273-409A-8FD9-412CF07A2A64}" type="pres">
      <dgm:prSet presAssocID="{8789F538-28A7-4AC3-A0A7-56DEA00BB9D1}" presName="hierChild1" presStyleCnt="0">
        <dgm:presLayoutVars>
          <dgm:orgChart val="1"/>
          <dgm:chPref val="1"/>
          <dgm:dir/>
          <dgm:animOne val="branch"/>
          <dgm:animLvl val="lvl"/>
          <dgm:resizeHandles/>
        </dgm:presLayoutVars>
      </dgm:prSet>
      <dgm:spPr/>
      <dgm:t>
        <a:bodyPr/>
        <a:lstStyle/>
        <a:p>
          <a:endParaRPr lang="zh-TW" altLang="en-US"/>
        </a:p>
      </dgm:t>
    </dgm:pt>
    <dgm:pt modelId="{CF4C8A28-0E37-4248-8BF7-50C9BB005222}" type="pres">
      <dgm:prSet presAssocID="{9072828A-9404-4C62-8FA7-7C24FFBA5DDD}" presName="hierRoot1" presStyleCnt="0">
        <dgm:presLayoutVars>
          <dgm:hierBranch val="init"/>
        </dgm:presLayoutVars>
      </dgm:prSet>
      <dgm:spPr/>
    </dgm:pt>
    <dgm:pt modelId="{7D138DBD-3590-4743-9290-AB9099BE2322}" type="pres">
      <dgm:prSet presAssocID="{9072828A-9404-4C62-8FA7-7C24FFBA5DDD}" presName="rootComposite1" presStyleCnt="0"/>
      <dgm:spPr/>
    </dgm:pt>
    <dgm:pt modelId="{F1EB6A5D-AC12-480D-A304-014E8EDBFB00}" type="pres">
      <dgm:prSet presAssocID="{9072828A-9404-4C62-8FA7-7C24FFBA5DDD}" presName="rootText1" presStyleLbl="node0" presStyleIdx="0" presStyleCnt="1">
        <dgm:presLayoutVars>
          <dgm:chPref val="3"/>
        </dgm:presLayoutVars>
      </dgm:prSet>
      <dgm:spPr/>
      <dgm:t>
        <a:bodyPr/>
        <a:lstStyle/>
        <a:p>
          <a:endParaRPr lang="zh-TW" altLang="en-US"/>
        </a:p>
      </dgm:t>
    </dgm:pt>
    <dgm:pt modelId="{0A696EB7-CA0D-4F33-8B7C-378A396007A1}" type="pres">
      <dgm:prSet presAssocID="{9072828A-9404-4C62-8FA7-7C24FFBA5DDD}" presName="rootConnector1" presStyleLbl="node1" presStyleIdx="0" presStyleCnt="0"/>
      <dgm:spPr/>
      <dgm:t>
        <a:bodyPr/>
        <a:lstStyle/>
        <a:p>
          <a:endParaRPr lang="zh-TW" altLang="en-US"/>
        </a:p>
      </dgm:t>
    </dgm:pt>
    <dgm:pt modelId="{E22EE32A-8E13-419A-B456-62A2CAE39CA6}" type="pres">
      <dgm:prSet presAssocID="{9072828A-9404-4C62-8FA7-7C24FFBA5DDD}" presName="hierChild2" presStyleCnt="0"/>
      <dgm:spPr/>
    </dgm:pt>
    <dgm:pt modelId="{1AD69098-CBCE-4B51-BF8D-96F5CC03CAF0}" type="pres">
      <dgm:prSet presAssocID="{5F6361BE-A817-4418-BA37-E1F8F62A649F}" presName="Name64" presStyleLbl="parChTrans1D2" presStyleIdx="0" presStyleCnt="4"/>
      <dgm:spPr/>
      <dgm:t>
        <a:bodyPr/>
        <a:lstStyle/>
        <a:p>
          <a:endParaRPr lang="zh-TW" altLang="en-US"/>
        </a:p>
      </dgm:t>
    </dgm:pt>
    <dgm:pt modelId="{C3E039C7-17CA-41C2-9401-8801AB4FCB29}" type="pres">
      <dgm:prSet presAssocID="{7E79B5AB-739D-4ED4-B68A-2559457272CB}" presName="hierRoot2" presStyleCnt="0">
        <dgm:presLayoutVars>
          <dgm:hierBranch val="init"/>
        </dgm:presLayoutVars>
      </dgm:prSet>
      <dgm:spPr/>
    </dgm:pt>
    <dgm:pt modelId="{0577DC0B-4B5D-4D42-B480-C797C68C0FAF}" type="pres">
      <dgm:prSet presAssocID="{7E79B5AB-739D-4ED4-B68A-2559457272CB}" presName="rootComposite" presStyleCnt="0"/>
      <dgm:spPr/>
    </dgm:pt>
    <dgm:pt modelId="{EDC15B16-643A-443C-84AA-CC8D9DF0996D}" type="pres">
      <dgm:prSet presAssocID="{7E79B5AB-739D-4ED4-B68A-2559457272CB}" presName="rootText" presStyleLbl="node2" presStyleIdx="0" presStyleCnt="4">
        <dgm:presLayoutVars>
          <dgm:chPref val="3"/>
        </dgm:presLayoutVars>
      </dgm:prSet>
      <dgm:spPr/>
      <dgm:t>
        <a:bodyPr/>
        <a:lstStyle/>
        <a:p>
          <a:endParaRPr lang="zh-TW" altLang="en-US"/>
        </a:p>
      </dgm:t>
    </dgm:pt>
    <dgm:pt modelId="{4A23C053-B432-453B-86B2-961C2B50054A}" type="pres">
      <dgm:prSet presAssocID="{7E79B5AB-739D-4ED4-B68A-2559457272CB}" presName="rootConnector" presStyleLbl="node2" presStyleIdx="0" presStyleCnt="4"/>
      <dgm:spPr/>
      <dgm:t>
        <a:bodyPr/>
        <a:lstStyle/>
        <a:p>
          <a:endParaRPr lang="zh-TW" altLang="en-US"/>
        </a:p>
      </dgm:t>
    </dgm:pt>
    <dgm:pt modelId="{F0C9CEAB-7F8A-4840-8B39-37B4E9E3CCD6}" type="pres">
      <dgm:prSet presAssocID="{7E79B5AB-739D-4ED4-B68A-2559457272CB}" presName="hierChild4" presStyleCnt="0"/>
      <dgm:spPr/>
    </dgm:pt>
    <dgm:pt modelId="{0D5EFAC5-20C5-4BF7-A40D-557A16210A36}" type="pres">
      <dgm:prSet presAssocID="{7E79B5AB-739D-4ED4-B68A-2559457272CB}" presName="hierChild5" presStyleCnt="0"/>
      <dgm:spPr/>
    </dgm:pt>
    <dgm:pt modelId="{5D1EE3D9-9265-40A4-9676-4F1E72EC9B2F}" type="pres">
      <dgm:prSet presAssocID="{19D8150D-3185-4DE9-BB48-36481F369A6C}" presName="Name64" presStyleLbl="parChTrans1D2" presStyleIdx="1" presStyleCnt="4"/>
      <dgm:spPr/>
      <dgm:t>
        <a:bodyPr/>
        <a:lstStyle/>
        <a:p>
          <a:endParaRPr lang="zh-TW" altLang="en-US"/>
        </a:p>
      </dgm:t>
    </dgm:pt>
    <dgm:pt modelId="{D1187526-9BD0-4601-A9DA-3A26C9955D00}" type="pres">
      <dgm:prSet presAssocID="{A3C1A472-D7AA-4DC9-B3D5-0DD5F122A4AA}" presName="hierRoot2" presStyleCnt="0">
        <dgm:presLayoutVars>
          <dgm:hierBranch val="init"/>
        </dgm:presLayoutVars>
      </dgm:prSet>
      <dgm:spPr/>
    </dgm:pt>
    <dgm:pt modelId="{25BEDA15-19E8-48C4-B41F-F7E243422D6E}" type="pres">
      <dgm:prSet presAssocID="{A3C1A472-D7AA-4DC9-B3D5-0DD5F122A4AA}" presName="rootComposite" presStyleCnt="0"/>
      <dgm:spPr/>
    </dgm:pt>
    <dgm:pt modelId="{B0CA564E-5717-4A73-BC73-FB6DE5D3176D}" type="pres">
      <dgm:prSet presAssocID="{A3C1A472-D7AA-4DC9-B3D5-0DD5F122A4AA}" presName="rootText" presStyleLbl="node2" presStyleIdx="1" presStyleCnt="4">
        <dgm:presLayoutVars>
          <dgm:chPref val="3"/>
        </dgm:presLayoutVars>
      </dgm:prSet>
      <dgm:spPr/>
      <dgm:t>
        <a:bodyPr/>
        <a:lstStyle/>
        <a:p>
          <a:endParaRPr lang="zh-TW" altLang="en-US"/>
        </a:p>
      </dgm:t>
    </dgm:pt>
    <dgm:pt modelId="{9F0534E1-496C-4409-BDBB-58E74C403882}" type="pres">
      <dgm:prSet presAssocID="{A3C1A472-D7AA-4DC9-B3D5-0DD5F122A4AA}" presName="rootConnector" presStyleLbl="node2" presStyleIdx="1" presStyleCnt="4"/>
      <dgm:spPr/>
      <dgm:t>
        <a:bodyPr/>
        <a:lstStyle/>
        <a:p>
          <a:endParaRPr lang="zh-TW" altLang="en-US"/>
        </a:p>
      </dgm:t>
    </dgm:pt>
    <dgm:pt modelId="{EA266467-844D-41FA-900C-8ED26ACA3909}" type="pres">
      <dgm:prSet presAssocID="{A3C1A472-D7AA-4DC9-B3D5-0DD5F122A4AA}" presName="hierChild4" presStyleCnt="0"/>
      <dgm:spPr/>
    </dgm:pt>
    <dgm:pt modelId="{BDAFEB68-EE01-4E98-9261-C328ACC68A59}" type="pres">
      <dgm:prSet presAssocID="{A3C1A472-D7AA-4DC9-B3D5-0DD5F122A4AA}" presName="hierChild5" presStyleCnt="0"/>
      <dgm:spPr/>
    </dgm:pt>
    <dgm:pt modelId="{9D25E900-D50C-48BE-A6CB-02E260768CED}" type="pres">
      <dgm:prSet presAssocID="{F8F52CAF-69F6-4142-A0D1-8F0ED9FA322D}" presName="Name64" presStyleLbl="parChTrans1D2" presStyleIdx="2" presStyleCnt="4"/>
      <dgm:spPr/>
      <dgm:t>
        <a:bodyPr/>
        <a:lstStyle/>
        <a:p>
          <a:endParaRPr lang="zh-TW" altLang="en-US"/>
        </a:p>
      </dgm:t>
    </dgm:pt>
    <dgm:pt modelId="{415ECFDD-4D0F-4EE3-9A2C-96B36CA4F8C1}" type="pres">
      <dgm:prSet presAssocID="{61445655-C529-4758-9072-5C7F9DF2318A}" presName="hierRoot2" presStyleCnt="0">
        <dgm:presLayoutVars>
          <dgm:hierBranch val="init"/>
        </dgm:presLayoutVars>
      </dgm:prSet>
      <dgm:spPr/>
    </dgm:pt>
    <dgm:pt modelId="{A3290C53-BF19-402D-BDCA-E025FC11261A}" type="pres">
      <dgm:prSet presAssocID="{61445655-C529-4758-9072-5C7F9DF2318A}" presName="rootComposite" presStyleCnt="0"/>
      <dgm:spPr/>
    </dgm:pt>
    <dgm:pt modelId="{FE7C2455-CDF0-4FCA-861F-069FE9006DCA}" type="pres">
      <dgm:prSet presAssocID="{61445655-C529-4758-9072-5C7F9DF2318A}" presName="rootText" presStyleLbl="node2" presStyleIdx="2" presStyleCnt="4">
        <dgm:presLayoutVars>
          <dgm:chPref val="3"/>
        </dgm:presLayoutVars>
      </dgm:prSet>
      <dgm:spPr/>
      <dgm:t>
        <a:bodyPr/>
        <a:lstStyle/>
        <a:p>
          <a:endParaRPr lang="zh-TW" altLang="en-US"/>
        </a:p>
      </dgm:t>
    </dgm:pt>
    <dgm:pt modelId="{39DC1EC0-FD5E-448A-8965-7976FE1583A5}" type="pres">
      <dgm:prSet presAssocID="{61445655-C529-4758-9072-5C7F9DF2318A}" presName="rootConnector" presStyleLbl="node2" presStyleIdx="2" presStyleCnt="4"/>
      <dgm:spPr/>
      <dgm:t>
        <a:bodyPr/>
        <a:lstStyle/>
        <a:p>
          <a:endParaRPr lang="zh-TW" altLang="en-US"/>
        </a:p>
      </dgm:t>
    </dgm:pt>
    <dgm:pt modelId="{AA98649E-9971-4709-8238-707C7A479B9F}" type="pres">
      <dgm:prSet presAssocID="{61445655-C529-4758-9072-5C7F9DF2318A}" presName="hierChild4" presStyleCnt="0"/>
      <dgm:spPr/>
    </dgm:pt>
    <dgm:pt modelId="{2C629D01-AC40-4C0E-B3F1-97CAE62888F9}" type="pres">
      <dgm:prSet presAssocID="{61445655-C529-4758-9072-5C7F9DF2318A}" presName="hierChild5" presStyleCnt="0"/>
      <dgm:spPr/>
    </dgm:pt>
    <dgm:pt modelId="{FA6E26A3-09CD-4506-A168-6A49ADBA857F}" type="pres">
      <dgm:prSet presAssocID="{784F3CBA-1D5E-424A-A4C3-2E090C1017F9}" presName="Name64" presStyleLbl="parChTrans1D2" presStyleIdx="3" presStyleCnt="4"/>
      <dgm:spPr/>
      <dgm:t>
        <a:bodyPr/>
        <a:lstStyle/>
        <a:p>
          <a:endParaRPr lang="zh-TW" altLang="en-US"/>
        </a:p>
      </dgm:t>
    </dgm:pt>
    <dgm:pt modelId="{3E8BB8C1-DBEA-4681-ACD0-EF9B1FA3EC8E}" type="pres">
      <dgm:prSet presAssocID="{24EF4452-6B67-4ED4-9840-AB34BFBF0FE9}" presName="hierRoot2" presStyleCnt="0">
        <dgm:presLayoutVars>
          <dgm:hierBranch val="init"/>
        </dgm:presLayoutVars>
      </dgm:prSet>
      <dgm:spPr/>
    </dgm:pt>
    <dgm:pt modelId="{89526CA1-643D-4A37-B9EC-8E34598416E4}" type="pres">
      <dgm:prSet presAssocID="{24EF4452-6B67-4ED4-9840-AB34BFBF0FE9}" presName="rootComposite" presStyleCnt="0"/>
      <dgm:spPr/>
    </dgm:pt>
    <dgm:pt modelId="{B0D6557A-3FFB-418E-A48C-082E1EB0FBED}" type="pres">
      <dgm:prSet presAssocID="{24EF4452-6B67-4ED4-9840-AB34BFBF0FE9}" presName="rootText" presStyleLbl="node2" presStyleIdx="3" presStyleCnt="4" custScaleX="265506">
        <dgm:presLayoutVars>
          <dgm:chPref val="3"/>
        </dgm:presLayoutVars>
      </dgm:prSet>
      <dgm:spPr/>
      <dgm:t>
        <a:bodyPr/>
        <a:lstStyle/>
        <a:p>
          <a:endParaRPr lang="zh-TW" altLang="en-US"/>
        </a:p>
      </dgm:t>
    </dgm:pt>
    <dgm:pt modelId="{C173F5ED-A53F-4B10-95BC-FC5945E98F4B}" type="pres">
      <dgm:prSet presAssocID="{24EF4452-6B67-4ED4-9840-AB34BFBF0FE9}" presName="rootConnector" presStyleLbl="node2" presStyleIdx="3" presStyleCnt="4"/>
      <dgm:spPr/>
      <dgm:t>
        <a:bodyPr/>
        <a:lstStyle/>
        <a:p>
          <a:endParaRPr lang="zh-TW" altLang="en-US"/>
        </a:p>
      </dgm:t>
    </dgm:pt>
    <dgm:pt modelId="{894179E7-D236-4305-BD07-89D45B8E6C34}" type="pres">
      <dgm:prSet presAssocID="{24EF4452-6B67-4ED4-9840-AB34BFBF0FE9}" presName="hierChild4" presStyleCnt="0"/>
      <dgm:spPr/>
    </dgm:pt>
    <dgm:pt modelId="{CA20A7B7-CD4E-454D-8381-C113B1F626CE}" type="pres">
      <dgm:prSet presAssocID="{24EF4452-6B67-4ED4-9840-AB34BFBF0FE9}" presName="hierChild5" presStyleCnt="0"/>
      <dgm:spPr/>
    </dgm:pt>
    <dgm:pt modelId="{E9BDE715-B8A2-4E8A-B89B-48B7F0F40D72}" type="pres">
      <dgm:prSet presAssocID="{9072828A-9404-4C62-8FA7-7C24FFBA5DDD}" presName="hierChild3" presStyleCnt="0"/>
      <dgm:spPr/>
    </dgm:pt>
  </dgm:ptLst>
  <dgm:cxnLst>
    <dgm:cxn modelId="{E2F65998-6608-41F5-9506-4B02C9F08AD1}" type="presOf" srcId="{A3C1A472-D7AA-4DC9-B3D5-0DD5F122A4AA}" destId="{9F0534E1-496C-4409-BDBB-58E74C403882}" srcOrd="1" destOrd="0" presId="urn:microsoft.com/office/officeart/2009/3/layout/HorizontalOrganizationChart"/>
    <dgm:cxn modelId="{A1CF55F1-070E-49DA-AE3F-6AC5C74E3DFE}" type="presOf" srcId="{F8F52CAF-69F6-4142-A0D1-8F0ED9FA322D}" destId="{9D25E900-D50C-48BE-A6CB-02E260768CED}" srcOrd="0" destOrd="0" presId="urn:microsoft.com/office/officeart/2009/3/layout/HorizontalOrganizationChart"/>
    <dgm:cxn modelId="{0D103537-86DB-4CB2-9BB2-C02CBAB24C9D}" srcId="{9072828A-9404-4C62-8FA7-7C24FFBA5DDD}" destId="{61445655-C529-4758-9072-5C7F9DF2318A}" srcOrd="2" destOrd="0" parTransId="{F8F52CAF-69F6-4142-A0D1-8F0ED9FA322D}" sibTransId="{4E419AF9-87C5-496E-ACEA-9E8E9970C333}"/>
    <dgm:cxn modelId="{5066DD7B-FC69-45A4-9B55-73AB0675405F}" type="presOf" srcId="{61445655-C529-4758-9072-5C7F9DF2318A}" destId="{FE7C2455-CDF0-4FCA-861F-069FE9006DCA}" srcOrd="0" destOrd="0" presId="urn:microsoft.com/office/officeart/2009/3/layout/HorizontalOrganizationChart"/>
    <dgm:cxn modelId="{542B492D-E810-4FCA-B12B-15B53CF544A2}" type="presOf" srcId="{19D8150D-3185-4DE9-BB48-36481F369A6C}" destId="{5D1EE3D9-9265-40A4-9676-4F1E72EC9B2F}" srcOrd="0" destOrd="0" presId="urn:microsoft.com/office/officeart/2009/3/layout/HorizontalOrganizationChart"/>
    <dgm:cxn modelId="{4B0DB65D-8860-4EB8-B7D1-282D558B0EA7}" type="presOf" srcId="{A3C1A472-D7AA-4DC9-B3D5-0DD5F122A4AA}" destId="{B0CA564E-5717-4A73-BC73-FB6DE5D3176D}" srcOrd="0" destOrd="0" presId="urn:microsoft.com/office/officeart/2009/3/layout/HorizontalOrganizationChart"/>
    <dgm:cxn modelId="{B8BDFE9E-B6E2-4A12-B414-CF698431F431}" type="presOf" srcId="{9072828A-9404-4C62-8FA7-7C24FFBA5DDD}" destId="{F1EB6A5D-AC12-480D-A304-014E8EDBFB00}" srcOrd="0" destOrd="0" presId="urn:microsoft.com/office/officeart/2009/3/layout/HorizontalOrganizationChart"/>
    <dgm:cxn modelId="{097D5139-7A8E-4E05-BE3F-1950C3658401}" srcId="{9072828A-9404-4C62-8FA7-7C24FFBA5DDD}" destId="{24EF4452-6B67-4ED4-9840-AB34BFBF0FE9}" srcOrd="3" destOrd="0" parTransId="{784F3CBA-1D5E-424A-A4C3-2E090C1017F9}" sibTransId="{A0B5A61A-69B4-4D9C-8012-DB55D4DAF8E4}"/>
    <dgm:cxn modelId="{0D34C2EB-1E09-492F-B23B-D11C5F1D59BB}" type="presOf" srcId="{9072828A-9404-4C62-8FA7-7C24FFBA5DDD}" destId="{0A696EB7-CA0D-4F33-8B7C-378A396007A1}" srcOrd="1" destOrd="0" presId="urn:microsoft.com/office/officeart/2009/3/layout/HorizontalOrganizationChart"/>
    <dgm:cxn modelId="{B39BAF40-36C3-4173-B329-1F9ABA8ACA89}" srcId="{9072828A-9404-4C62-8FA7-7C24FFBA5DDD}" destId="{7E79B5AB-739D-4ED4-B68A-2559457272CB}" srcOrd="0" destOrd="0" parTransId="{5F6361BE-A817-4418-BA37-E1F8F62A649F}" sibTransId="{C70C7E79-B502-47BD-BDE3-F3E822C15DA9}"/>
    <dgm:cxn modelId="{53C3BF8B-065D-446A-8A45-5B98056AA347}" srcId="{8789F538-28A7-4AC3-A0A7-56DEA00BB9D1}" destId="{9072828A-9404-4C62-8FA7-7C24FFBA5DDD}" srcOrd="0" destOrd="0" parTransId="{9A4923DB-B641-4744-8A1F-DFF0D84AF4E0}" sibTransId="{CC6CF9DA-A695-4E6E-9E6C-A3F041EFE7A1}"/>
    <dgm:cxn modelId="{29A086A2-0D74-4E34-A54B-088FF2F2AA5B}" type="presOf" srcId="{61445655-C529-4758-9072-5C7F9DF2318A}" destId="{39DC1EC0-FD5E-448A-8965-7976FE1583A5}" srcOrd="1" destOrd="0" presId="urn:microsoft.com/office/officeart/2009/3/layout/HorizontalOrganizationChart"/>
    <dgm:cxn modelId="{94915D60-E833-4ABB-BF1E-884F40AA5902}" type="presOf" srcId="{784F3CBA-1D5E-424A-A4C3-2E090C1017F9}" destId="{FA6E26A3-09CD-4506-A168-6A49ADBA857F}" srcOrd="0" destOrd="0" presId="urn:microsoft.com/office/officeart/2009/3/layout/HorizontalOrganizationChart"/>
    <dgm:cxn modelId="{B1951A09-6EF4-4817-B812-9E40977484D1}" type="presOf" srcId="{24EF4452-6B67-4ED4-9840-AB34BFBF0FE9}" destId="{B0D6557A-3FFB-418E-A48C-082E1EB0FBED}" srcOrd="0" destOrd="0" presId="urn:microsoft.com/office/officeart/2009/3/layout/HorizontalOrganizationChart"/>
    <dgm:cxn modelId="{20A821FC-D425-41AB-A4B9-C1F8A5439CDA}" type="presOf" srcId="{7E79B5AB-739D-4ED4-B68A-2559457272CB}" destId="{4A23C053-B432-453B-86B2-961C2B50054A}" srcOrd="1" destOrd="0" presId="urn:microsoft.com/office/officeart/2009/3/layout/HorizontalOrganizationChart"/>
    <dgm:cxn modelId="{125985C7-AC0C-44B6-A428-D6D0DB695A2F}" type="presOf" srcId="{5F6361BE-A817-4418-BA37-E1F8F62A649F}" destId="{1AD69098-CBCE-4B51-BF8D-96F5CC03CAF0}" srcOrd="0" destOrd="0" presId="urn:microsoft.com/office/officeart/2009/3/layout/HorizontalOrganizationChart"/>
    <dgm:cxn modelId="{9B1DC4EE-87FC-4680-A2F0-9E922F1A586F}" type="presOf" srcId="{7E79B5AB-739D-4ED4-B68A-2559457272CB}" destId="{EDC15B16-643A-443C-84AA-CC8D9DF0996D}" srcOrd="0" destOrd="0" presId="urn:microsoft.com/office/officeart/2009/3/layout/HorizontalOrganizationChart"/>
    <dgm:cxn modelId="{26C9B271-6768-4861-B072-3A734C698639}" type="presOf" srcId="{24EF4452-6B67-4ED4-9840-AB34BFBF0FE9}" destId="{C173F5ED-A53F-4B10-95BC-FC5945E98F4B}" srcOrd="1" destOrd="0" presId="urn:microsoft.com/office/officeart/2009/3/layout/HorizontalOrganizationChart"/>
    <dgm:cxn modelId="{DB115F39-D286-4B29-B6C2-59E8218EE524}" srcId="{9072828A-9404-4C62-8FA7-7C24FFBA5DDD}" destId="{A3C1A472-D7AA-4DC9-B3D5-0DD5F122A4AA}" srcOrd="1" destOrd="0" parTransId="{19D8150D-3185-4DE9-BB48-36481F369A6C}" sibTransId="{80331451-DF1C-43D1-B2F3-115190F606B6}"/>
    <dgm:cxn modelId="{90993AC3-C386-4F7A-BD44-60760E237045}" type="presOf" srcId="{8789F538-28A7-4AC3-A0A7-56DEA00BB9D1}" destId="{853FAFC7-F273-409A-8FD9-412CF07A2A64}" srcOrd="0" destOrd="0" presId="urn:microsoft.com/office/officeart/2009/3/layout/HorizontalOrganizationChart"/>
    <dgm:cxn modelId="{BA487F47-9B02-4846-8FC9-70E061F1F144}" type="presParOf" srcId="{853FAFC7-F273-409A-8FD9-412CF07A2A64}" destId="{CF4C8A28-0E37-4248-8BF7-50C9BB005222}" srcOrd="0" destOrd="0" presId="urn:microsoft.com/office/officeart/2009/3/layout/HorizontalOrganizationChart"/>
    <dgm:cxn modelId="{897893DE-0F4C-4702-A13B-44B831ADAA7C}" type="presParOf" srcId="{CF4C8A28-0E37-4248-8BF7-50C9BB005222}" destId="{7D138DBD-3590-4743-9290-AB9099BE2322}" srcOrd="0" destOrd="0" presId="urn:microsoft.com/office/officeart/2009/3/layout/HorizontalOrganizationChart"/>
    <dgm:cxn modelId="{E093A271-7507-47EB-A00A-AF2F58C6DED2}" type="presParOf" srcId="{7D138DBD-3590-4743-9290-AB9099BE2322}" destId="{F1EB6A5D-AC12-480D-A304-014E8EDBFB00}" srcOrd="0" destOrd="0" presId="urn:microsoft.com/office/officeart/2009/3/layout/HorizontalOrganizationChart"/>
    <dgm:cxn modelId="{F31FDE0B-AE6A-422E-8E24-DD352A15FD7D}" type="presParOf" srcId="{7D138DBD-3590-4743-9290-AB9099BE2322}" destId="{0A696EB7-CA0D-4F33-8B7C-378A396007A1}" srcOrd="1" destOrd="0" presId="urn:microsoft.com/office/officeart/2009/3/layout/HorizontalOrganizationChart"/>
    <dgm:cxn modelId="{123423EC-309B-4CF8-8BCF-8A7622DA38CD}" type="presParOf" srcId="{CF4C8A28-0E37-4248-8BF7-50C9BB005222}" destId="{E22EE32A-8E13-419A-B456-62A2CAE39CA6}" srcOrd="1" destOrd="0" presId="urn:microsoft.com/office/officeart/2009/3/layout/HorizontalOrganizationChart"/>
    <dgm:cxn modelId="{802DBD92-20AE-498E-8A85-9B48F2D3EB3B}" type="presParOf" srcId="{E22EE32A-8E13-419A-B456-62A2CAE39CA6}" destId="{1AD69098-CBCE-4B51-BF8D-96F5CC03CAF0}" srcOrd="0" destOrd="0" presId="urn:microsoft.com/office/officeart/2009/3/layout/HorizontalOrganizationChart"/>
    <dgm:cxn modelId="{CCF1BE0D-F345-4093-9D66-FCD8E0B73FFB}" type="presParOf" srcId="{E22EE32A-8E13-419A-B456-62A2CAE39CA6}" destId="{C3E039C7-17CA-41C2-9401-8801AB4FCB29}" srcOrd="1" destOrd="0" presId="urn:microsoft.com/office/officeart/2009/3/layout/HorizontalOrganizationChart"/>
    <dgm:cxn modelId="{CBF4483B-8597-4FA9-BE8E-4096E7738D44}" type="presParOf" srcId="{C3E039C7-17CA-41C2-9401-8801AB4FCB29}" destId="{0577DC0B-4B5D-4D42-B480-C797C68C0FAF}" srcOrd="0" destOrd="0" presId="urn:microsoft.com/office/officeart/2009/3/layout/HorizontalOrganizationChart"/>
    <dgm:cxn modelId="{09D86CF2-02A0-4574-A583-72067F0B9FB8}" type="presParOf" srcId="{0577DC0B-4B5D-4D42-B480-C797C68C0FAF}" destId="{EDC15B16-643A-443C-84AA-CC8D9DF0996D}" srcOrd="0" destOrd="0" presId="urn:microsoft.com/office/officeart/2009/3/layout/HorizontalOrganizationChart"/>
    <dgm:cxn modelId="{4A4E71F6-88AA-4DD2-A527-E3CBD61FA043}" type="presParOf" srcId="{0577DC0B-4B5D-4D42-B480-C797C68C0FAF}" destId="{4A23C053-B432-453B-86B2-961C2B50054A}" srcOrd="1" destOrd="0" presId="urn:microsoft.com/office/officeart/2009/3/layout/HorizontalOrganizationChart"/>
    <dgm:cxn modelId="{72C6CDFB-CF30-4542-B3DA-5E3CD63C270A}" type="presParOf" srcId="{C3E039C7-17CA-41C2-9401-8801AB4FCB29}" destId="{F0C9CEAB-7F8A-4840-8B39-37B4E9E3CCD6}" srcOrd="1" destOrd="0" presId="urn:microsoft.com/office/officeart/2009/3/layout/HorizontalOrganizationChart"/>
    <dgm:cxn modelId="{1F02B26C-EEB5-424D-8F19-D2867888183F}" type="presParOf" srcId="{C3E039C7-17CA-41C2-9401-8801AB4FCB29}" destId="{0D5EFAC5-20C5-4BF7-A40D-557A16210A36}" srcOrd="2" destOrd="0" presId="urn:microsoft.com/office/officeart/2009/3/layout/HorizontalOrganizationChart"/>
    <dgm:cxn modelId="{07C2AC8F-8B62-4AE8-8A58-7ED7CEA5463C}" type="presParOf" srcId="{E22EE32A-8E13-419A-B456-62A2CAE39CA6}" destId="{5D1EE3D9-9265-40A4-9676-4F1E72EC9B2F}" srcOrd="2" destOrd="0" presId="urn:microsoft.com/office/officeart/2009/3/layout/HorizontalOrganizationChart"/>
    <dgm:cxn modelId="{21E928D8-2ABE-441C-9441-43BAE5E92322}" type="presParOf" srcId="{E22EE32A-8E13-419A-B456-62A2CAE39CA6}" destId="{D1187526-9BD0-4601-A9DA-3A26C9955D00}" srcOrd="3" destOrd="0" presId="urn:microsoft.com/office/officeart/2009/3/layout/HorizontalOrganizationChart"/>
    <dgm:cxn modelId="{61EAA6A6-C50D-4451-B575-708B5FAC3AA7}" type="presParOf" srcId="{D1187526-9BD0-4601-A9DA-3A26C9955D00}" destId="{25BEDA15-19E8-48C4-B41F-F7E243422D6E}" srcOrd="0" destOrd="0" presId="urn:microsoft.com/office/officeart/2009/3/layout/HorizontalOrganizationChart"/>
    <dgm:cxn modelId="{FE659564-EA00-4097-8B53-2199C8A8CD9E}" type="presParOf" srcId="{25BEDA15-19E8-48C4-B41F-F7E243422D6E}" destId="{B0CA564E-5717-4A73-BC73-FB6DE5D3176D}" srcOrd="0" destOrd="0" presId="urn:microsoft.com/office/officeart/2009/3/layout/HorizontalOrganizationChart"/>
    <dgm:cxn modelId="{21086331-416F-42CB-AF7D-3111AE9E0357}" type="presParOf" srcId="{25BEDA15-19E8-48C4-B41F-F7E243422D6E}" destId="{9F0534E1-496C-4409-BDBB-58E74C403882}" srcOrd="1" destOrd="0" presId="urn:microsoft.com/office/officeart/2009/3/layout/HorizontalOrganizationChart"/>
    <dgm:cxn modelId="{58C5B2ED-875E-4ADC-9444-11DD73EAC042}" type="presParOf" srcId="{D1187526-9BD0-4601-A9DA-3A26C9955D00}" destId="{EA266467-844D-41FA-900C-8ED26ACA3909}" srcOrd="1" destOrd="0" presId="urn:microsoft.com/office/officeart/2009/3/layout/HorizontalOrganizationChart"/>
    <dgm:cxn modelId="{DE74E3DB-2989-43CF-9E79-14FB8905B376}" type="presParOf" srcId="{D1187526-9BD0-4601-A9DA-3A26C9955D00}" destId="{BDAFEB68-EE01-4E98-9261-C328ACC68A59}" srcOrd="2" destOrd="0" presId="urn:microsoft.com/office/officeart/2009/3/layout/HorizontalOrganizationChart"/>
    <dgm:cxn modelId="{452B3A63-EAF9-49F7-BD61-D5B404FAB73F}" type="presParOf" srcId="{E22EE32A-8E13-419A-B456-62A2CAE39CA6}" destId="{9D25E900-D50C-48BE-A6CB-02E260768CED}" srcOrd="4" destOrd="0" presId="urn:microsoft.com/office/officeart/2009/3/layout/HorizontalOrganizationChart"/>
    <dgm:cxn modelId="{01D805F6-7108-4541-8D71-918404C25C22}" type="presParOf" srcId="{E22EE32A-8E13-419A-B456-62A2CAE39CA6}" destId="{415ECFDD-4D0F-4EE3-9A2C-96B36CA4F8C1}" srcOrd="5" destOrd="0" presId="urn:microsoft.com/office/officeart/2009/3/layout/HorizontalOrganizationChart"/>
    <dgm:cxn modelId="{41A7F063-7FC2-4601-A06B-9460087C1F90}" type="presParOf" srcId="{415ECFDD-4D0F-4EE3-9A2C-96B36CA4F8C1}" destId="{A3290C53-BF19-402D-BDCA-E025FC11261A}" srcOrd="0" destOrd="0" presId="urn:microsoft.com/office/officeart/2009/3/layout/HorizontalOrganizationChart"/>
    <dgm:cxn modelId="{6E763FCB-D6DE-45D1-83D1-0555DAE2350A}" type="presParOf" srcId="{A3290C53-BF19-402D-BDCA-E025FC11261A}" destId="{FE7C2455-CDF0-4FCA-861F-069FE9006DCA}" srcOrd="0" destOrd="0" presId="urn:microsoft.com/office/officeart/2009/3/layout/HorizontalOrganizationChart"/>
    <dgm:cxn modelId="{4ABC7175-6CB3-4664-AA90-D5FB5F7ACEAD}" type="presParOf" srcId="{A3290C53-BF19-402D-BDCA-E025FC11261A}" destId="{39DC1EC0-FD5E-448A-8965-7976FE1583A5}" srcOrd="1" destOrd="0" presId="urn:microsoft.com/office/officeart/2009/3/layout/HorizontalOrganizationChart"/>
    <dgm:cxn modelId="{AD5D6D8A-9EF3-453F-AE82-9ACB8EDF7986}" type="presParOf" srcId="{415ECFDD-4D0F-4EE3-9A2C-96B36CA4F8C1}" destId="{AA98649E-9971-4709-8238-707C7A479B9F}" srcOrd="1" destOrd="0" presId="urn:microsoft.com/office/officeart/2009/3/layout/HorizontalOrganizationChart"/>
    <dgm:cxn modelId="{DDAE8C23-9530-48C3-9F40-C82578DCEF5F}" type="presParOf" srcId="{415ECFDD-4D0F-4EE3-9A2C-96B36CA4F8C1}" destId="{2C629D01-AC40-4C0E-B3F1-97CAE62888F9}" srcOrd="2" destOrd="0" presId="urn:microsoft.com/office/officeart/2009/3/layout/HorizontalOrganizationChart"/>
    <dgm:cxn modelId="{14F6379C-EECD-4EA3-8CAB-89BA98FB2565}" type="presParOf" srcId="{E22EE32A-8E13-419A-B456-62A2CAE39CA6}" destId="{FA6E26A3-09CD-4506-A168-6A49ADBA857F}" srcOrd="6" destOrd="0" presId="urn:microsoft.com/office/officeart/2009/3/layout/HorizontalOrganizationChart"/>
    <dgm:cxn modelId="{95C66C65-C762-43F2-BFB0-D6CD3AD6AF8C}" type="presParOf" srcId="{E22EE32A-8E13-419A-B456-62A2CAE39CA6}" destId="{3E8BB8C1-DBEA-4681-ACD0-EF9B1FA3EC8E}" srcOrd="7" destOrd="0" presId="urn:microsoft.com/office/officeart/2009/3/layout/HorizontalOrganizationChart"/>
    <dgm:cxn modelId="{3B837035-3D35-4DD1-9AB2-A896F8198B99}" type="presParOf" srcId="{3E8BB8C1-DBEA-4681-ACD0-EF9B1FA3EC8E}" destId="{89526CA1-643D-4A37-B9EC-8E34598416E4}" srcOrd="0" destOrd="0" presId="urn:microsoft.com/office/officeart/2009/3/layout/HorizontalOrganizationChart"/>
    <dgm:cxn modelId="{8EB089EC-9BFE-48D0-89DC-5A7E46594BA7}" type="presParOf" srcId="{89526CA1-643D-4A37-B9EC-8E34598416E4}" destId="{B0D6557A-3FFB-418E-A48C-082E1EB0FBED}" srcOrd="0" destOrd="0" presId="urn:microsoft.com/office/officeart/2009/3/layout/HorizontalOrganizationChart"/>
    <dgm:cxn modelId="{F73BB2F0-228B-420B-9186-803EAF342D61}" type="presParOf" srcId="{89526CA1-643D-4A37-B9EC-8E34598416E4}" destId="{C173F5ED-A53F-4B10-95BC-FC5945E98F4B}" srcOrd="1" destOrd="0" presId="urn:microsoft.com/office/officeart/2009/3/layout/HorizontalOrganizationChart"/>
    <dgm:cxn modelId="{6F6F19F0-9093-42A9-9FCA-77862F5CB8DD}" type="presParOf" srcId="{3E8BB8C1-DBEA-4681-ACD0-EF9B1FA3EC8E}" destId="{894179E7-D236-4305-BD07-89D45B8E6C34}" srcOrd="1" destOrd="0" presId="urn:microsoft.com/office/officeart/2009/3/layout/HorizontalOrganizationChart"/>
    <dgm:cxn modelId="{469AB0CA-ADF5-4D96-A0F6-2317690F0550}" type="presParOf" srcId="{3E8BB8C1-DBEA-4681-ACD0-EF9B1FA3EC8E}" destId="{CA20A7B7-CD4E-454D-8381-C113B1F626CE}" srcOrd="2" destOrd="0" presId="urn:microsoft.com/office/officeart/2009/3/layout/HorizontalOrganizationChart"/>
    <dgm:cxn modelId="{91E90B0A-03D9-4270-8EAC-2CD32C58F1E6}" type="presParOf" srcId="{CF4C8A28-0E37-4248-8BF7-50C9BB005222}" destId="{E9BDE715-B8A2-4E8A-B89B-48B7F0F40D72}" srcOrd="2" destOrd="0" presId="urn:microsoft.com/office/officeart/2009/3/layout/HorizontalOrganization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634EBF-66A3-4673-A31B-0306606BA933}" type="doc">
      <dgm:prSet loTypeId="urn:microsoft.com/office/officeart/2005/8/layout/cycle6" loCatId="relationship" qsTypeId="urn:microsoft.com/office/officeart/2005/8/quickstyle/simple1" qsCatId="simple" csTypeId="urn:microsoft.com/office/officeart/2005/8/colors/accent0_3" csCatId="mainScheme" phldr="1"/>
      <dgm:spPr/>
      <dgm:t>
        <a:bodyPr/>
        <a:lstStyle/>
        <a:p>
          <a:endParaRPr lang="zh-TW" altLang="en-US"/>
        </a:p>
      </dgm:t>
    </dgm:pt>
    <dgm:pt modelId="{CAAE9546-9F57-4F44-8A60-048806975220}">
      <dgm:prSet phldrT="[文字]"/>
      <dgm:spPr/>
      <dgm:t>
        <a:bodyPr/>
        <a:lstStyle/>
        <a:p>
          <a:r>
            <a:rPr lang="zh-TW" altLang="en-US" dirty="0"/>
            <a:t>學歷採認與就學</a:t>
          </a:r>
        </a:p>
      </dgm:t>
    </dgm:pt>
    <dgm:pt modelId="{5434000F-1129-4A48-8625-F7A1F3E5A4F5}" type="parTrans" cxnId="{D4BD1913-C23D-4452-8F77-DD3B62659A1B}">
      <dgm:prSet/>
      <dgm:spPr/>
      <dgm:t>
        <a:bodyPr/>
        <a:lstStyle/>
        <a:p>
          <a:endParaRPr lang="zh-TW" altLang="en-US"/>
        </a:p>
      </dgm:t>
    </dgm:pt>
    <dgm:pt modelId="{83D3EE28-C4C9-4AF4-838B-1A4D2E82AFCD}" type="sibTrans" cxnId="{D4BD1913-C23D-4452-8F77-DD3B62659A1B}">
      <dgm:prSet/>
      <dgm:spPr/>
      <dgm:t>
        <a:bodyPr/>
        <a:lstStyle/>
        <a:p>
          <a:endParaRPr lang="zh-TW" altLang="en-US"/>
        </a:p>
      </dgm:t>
    </dgm:pt>
    <dgm:pt modelId="{F76D7F0B-4001-4196-A324-3A71C6979942}">
      <dgm:prSet phldrT="[文字]"/>
      <dgm:spPr/>
      <dgm:t>
        <a:bodyPr/>
        <a:lstStyle/>
        <a:p>
          <a:r>
            <a:rPr lang="zh-TW" altLang="en-US" dirty="0"/>
            <a:t>課程與教材</a:t>
          </a:r>
        </a:p>
      </dgm:t>
    </dgm:pt>
    <dgm:pt modelId="{9E128BE9-B292-4F5B-9163-CE3F0AEB1E8B}" type="parTrans" cxnId="{4A38B066-533B-40B8-8A79-048E9F6CAF18}">
      <dgm:prSet/>
      <dgm:spPr/>
      <dgm:t>
        <a:bodyPr/>
        <a:lstStyle/>
        <a:p>
          <a:endParaRPr lang="zh-TW" altLang="en-US"/>
        </a:p>
      </dgm:t>
    </dgm:pt>
    <dgm:pt modelId="{15BEC0A5-3DB8-47FB-AB38-670B74240060}" type="sibTrans" cxnId="{4A38B066-533B-40B8-8A79-048E9F6CAF18}">
      <dgm:prSet/>
      <dgm:spPr/>
      <dgm:t>
        <a:bodyPr/>
        <a:lstStyle/>
        <a:p>
          <a:endParaRPr lang="zh-TW" altLang="en-US"/>
        </a:p>
      </dgm:t>
    </dgm:pt>
    <dgm:pt modelId="{E4FA3E8D-2724-455E-A916-A2E8A773AA8D}">
      <dgm:prSet phldrT="[文字]"/>
      <dgm:spPr/>
      <dgm:t>
        <a:bodyPr/>
        <a:lstStyle/>
        <a:p>
          <a:r>
            <a:rPr lang="zh-TW" altLang="en-US" dirty="0"/>
            <a:t>家庭教育</a:t>
          </a:r>
          <a:endParaRPr lang="en-US" altLang="zh-TW" dirty="0"/>
        </a:p>
        <a:p>
          <a:r>
            <a:rPr lang="zh-TW" altLang="en-US" dirty="0"/>
            <a:t>中心</a:t>
          </a:r>
        </a:p>
      </dgm:t>
    </dgm:pt>
    <dgm:pt modelId="{A0B83BA2-A5F2-4231-A2FF-00D74DAAB42A}" type="parTrans" cxnId="{94D4369E-E554-411D-9E30-278059CB67A7}">
      <dgm:prSet/>
      <dgm:spPr/>
      <dgm:t>
        <a:bodyPr/>
        <a:lstStyle/>
        <a:p>
          <a:endParaRPr lang="zh-TW" altLang="en-US"/>
        </a:p>
      </dgm:t>
    </dgm:pt>
    <dgm:pt modelId="{81BC91D7-34A3-487C-8D75-E7853155792E}" type="sibTrans" cxnId="{94D4369E-E554-411D-9E30-278059CB67A7}">
      <dgm:prSet/>
      <dgm:spPr/>
      <dgm:t>
        <a:bodyPr/>
        <a:lstStyle/>
        <a:p>
          <a:endParaRPr lang="zh-TW" altLang="en-US"/>
        </a:p>
      </dgm:t>
    </dgm:pt>
    <dgm:pt modelId="{FC24204C-83B0-4C8A-9A16-3ACD72B4E9DF}">
      <dgm:prSet phldrT="[文字]"/>
      <dgm:spPr/>
      <dgm:t>
        <a:bodyPr/>
        <a:lstStyle/>
        <a:p>
          <a:r>
            <a:rPr lang="zh-TW" altLang="en-US" dirty="0"/>
            <a:t>獎助學金</a:t>
          </a:r>
        </a:p>
      </dgm:t>
    </dgm:pt>
    <dgm:pt modelId="{B05BCF08-1D2F-4302-A3B9-C3A64D653DC0}" type="parTrans" cxnId="{0FF603CA-99F0-4527-B988-18DD7972AA59}">
      <dgm:prSet/>
      <dgm:spPr/>
      <dgm:t>
        <a:bodyPr/>
        <a:lstStyle/>
        <a:p>
          <a:endParaRPr lang="zh-TW" altLang="en-US"/>
        </a:p>
      </dgm:t>
    </dgm:pt>
    <dgm:pt modelId="{A783BE64-8215-4C4A-AE03-9321947D8660}" type="sibTrans" cxnId="{0FF603CA-99F0-4527-B988-18DD7972AA59}">
      <dgm:prSet/>
      <dgm:spPr/>
      <dgm:t>
        <a:bodyPr/>
        <a:lstStyle/>
        <a:p>
          <a:endParaRPr lang="zh-TW" altLang="en-US"/>
        </a:p>
      </dgm:t>
    </dgm:pt>
    <dgm:pt modelId="{1BA524A7-B335-4C60-9DAD-9CF3F8AAE95F}">
      <dgm:prSet phldrT="[文字]"/>
      <dgm:spPr/>
      <dgm:t>
        <a:bodyPr/>
        <a:lstStyle/>
        <a:p>
          <a:r>
            <a:rPr lang="zh-TW" altLang="en-US" dirty="0"/>
            <a:t>全國新住民學習中心</a:t>
          </a:r>
        </a:p>
      </dgm:t>
    </dgm:pt>
    <dgm:pt modelId="{8030F064-1D82-4370-96C2-6C1CF5A72669}" type="parTrans" cxnId="{06F5BE72-19E1-41C3-BE0D-03CFCA86150B}">
      <dgm:prSet/>
      <dgm:spPr/>
      <dgm:t>
        <a:bodyPr/>
        <a:lstStyle/>
        <a:p>
          <a:endParaRPr lang="zh-TW" altLang="en-US"/>
        </a:p>
      </dgm:t>
    </dgm:pt>
    <dgm:pt modelId="{AF043205-9612-42E6-8889-1BD428E5D37A}" type="sibTrans" cxnId="{06F5BE72-19E1-41C3-BE0D-03CFCA86150B}">
      <dgm:prSet/>
      <dgm:spPr/>
      <dgm:t>
        <a:bodyPr/>
        <a:lstStyle/>
        <a:p>
          <a:endParaRPr lang="zh-TW" altLang="en-US"/>
        </a:p>
      </dgm:t>
    </dgm:pt>
    <dgm:pt modelId="{3BD08F6F-540E-41BC-9CD0-7EDDBC250195}">
      <dgm:prSet phldrT="[文字]"/>
      <dgm:spPr/>
      <dgm:t>
        <a:bodyPr/>
        <a:lstStyle/>
        <a:p>
          <a:r>
            <a:rPr lang="zh-TW" altLang="en-US" dirty="0"/>
            <a:t>新住民母語文化學習</a:t>
          </a:r>
        </a:p>
      </dgm:t>
    </dgm:pt>
    <dgm:pt modelId="{E77C3BB5-BF51-41DF-97E5-9D9D4EF3A557}" type="parTrans" cxnId="{D3BBAD96-6862-4A0B-AB2F-AD2F2A2F7EF7}">
      <dgm:prSet/>
      <dgm:spPr/>
      <dgm:t>
        <a:bodyPr/>
        <a:lstStyle/>
        <a:p>
          <a:endParaRPr lang="zh-TW" altLang="en-US"/>
        </a:p>
      </dgm:t>
    </dgm:pt>
    <dgm:pt modelId="{6EC898FF-C4DE-4D23-96C7-3554708E822B}" type="sibTrans" cxnId="{D3BBAD96-6862-4A0B-AB2F-AD2F2A2F7EF7}">
      <dgm:prSet/>
      <dgm:spPr/>
      <dgm:t>
        <a:bodyPr/>
        <a:lstStyle/>
        <a:p>
          <a:endParaRPr lang="zh-TW" altLang="en-US"/>
        </a:p>
      </dgm:t>
    </dgm:pt>
    <dgm:pt modelId="{E2ECC992-610A-4C12-9F2B-88D1EB25B61B}" type="pres">
      <dgm:prSet presAssocID="{A9634EBF-66A3-4673-A31B-0306606BA933}" presName="cycle" presStyleCnt="0">
        <dgm:presLayoutVars>
          <dgm:dir/>
          <dgm:resizeHandles val="exact"/>
        </dgm:presLayoutVars>
      </dgm:prSet>
      <dgm:spPr/>
      <dgm:t>
        <a:bodyPr/>
        <a:lstStyle/>
        <a:p>
          <a:endParaRPr lang="zh-TW" altLang="en-US"/>
        </a:p>
      </dgm:t>
    </dgm:pt>
    <dgm:pt modelId="{CF5C6075-6234-4D38-A188-4FDE1C350188}" type="pres">
      <dgm:prSet presAssocID="{CAAE9546-9F57-4F44-8A60-048806975220}" presName="node" presStyleLbl="node1" presStyleIdx="0" presStyleCnt="6">
        <dgm:presLayoutVars>
          <dgm:bulletEnabled val="1"/>
        </dgm:presLayoutVars>
      </dgm:prSet>
      <dgm:spPr/>
      <dgm:t>
        <a:bodyPr/>
        <a:lstStyle/>
        <a:p>
          <a:endParaRPr lang="zh-TW" altLang="en-US"/>
        </a:p>
      </dgm:t>
    </dgm:pt>
    <dgm:pt modelId="{660B268F-A2DB-4A9A-BAE5-2ACF3DBD09FF}" type="pres">
      <dgm:prSet presAssocID="{CAAE9546-9F57-4F44-8A60-048806975220}" presName="spNode" presStyleCnt="0"/>
      <dgm:spPr/>
    </dgm:pt>
    <dgm:pt modelId="{A8A9F229-3EA7-4436-A2E3-BAA155C6110E}" type="pres">
      <dgm:prSet presAssocID="{83D3EE28-C4C9-4AF4-838B-1A4D2E82AFCD}" presName="sibTrans" presStyleLbl="sibTrans1D1" presStyleIdx="0" presStyleCnt="6"/>
      <dgm:spPr/>
      <dgm:t>
        <a:bodyPr/>
        <a:lstStyle/>
        <a:p>
          <a:endParaRPr lang="zh-TW" altLang="en-US"/>
        </a:p>
      </dgm:t>
    </dgm:pt>
    <dgm:pt modelId="{C692D8B1-A2B7-4C08-8D56-72F35F9FC009}" type="pres">
      <dgm:prSet presAssocID="{F76D7F0B-4001-4196-A324-3A71C6979942}" presName="node" presStyleLbl="node1" presStyleIdx="1" presStyleCnt="6">
        <dgm:presLayoutVars>
          <dgm:bulletEnabled val="1"/>
        </dgm:presLayoutVars>
      </dgm:prSet>
      <dgm:spPr/>
      <dgm:t>
        <a:bodyPr/>
        <a:lstStyle/>
        <a:p>
          <a:endParaRPr lang="zh-TW" altLang="en-US"/>
        </a:p>
      </dgm:t>
    </dgm:pt>
    <dgm:pt modelId="{DD3AC443-5D54-491F-8C88-6BEA8A665F3F}" type="pres">
      <dgm:prSet presAssocID="{F76D7F0B-4001-4196-A324-3A71C6979942}" presName="spNode" presStyleCnt="0"/>
      <dgm:spPr/>
    </dgm:pt>
    <dgm:pt modelId="{49656018-22BF-41D8-BE92-9025F7BDA671}" type="pres">
      <dgm:prSet presAssocID="{15BEC0A5-3DB8-47FB-AB38-670B74240060}" presName="sibTrans" presStyleLbl="sibTrans1D1" presStyleIdx="1" presStyleCnt="6"/>
      <dgm:spPr/>
      <dgm:t>
        <a:bodyPr/>
        <a:lstStyle/>
        <a:p>
          <a:endParaRPr lang="zh-TW" altLang="en-US"/>
        </a:p>
      </dgm:t>
    </dgm:pt>
    <dgm:pt modelId="{615707BA-0417-4E25-B15C-3E898BDA395A}" type="pres">
      <dgm:prSet presAssocID="{E4FA3E8D-2724-455E-A916-A2E8A773AA8D}" presName="node" presStyleLbl="node1" presStyleIdx="2" presStyleCnt="6">
        <dgm:presLayoutVars>
          <dgm:bulletEnabled val="1"/>
        </dgm:presLayoutVars>
      </dgm:prSet>
      <dgm:spPr/>
      <dgm:t>
        <a:bodyPr/>
        <a:lstStyle/>
        <a:p>
          <a:endParaRPr lang="zh-TW" altLang="en-US"/>
        </a:p>
      </dgm:t>
    </dgm:pt>
    <dgm:pt modelId="{54D40C8E-1702-447B-9700-0AD035601FA0}" type="pres">
      <dgm:prSet presAssocID="{E4FA3E8D-2724-455E-A916-A2E8A773AA8D}" presName="spNode" presStyleCnt="0"/>
      <dgm:spPr/>
    </dgm:pt>
    <dgm:pt modelId="{B775E40B-5900-4EA0-AA64-46FD7739181C}" type="pres">
      <dgm:prSet presAssocID="{81BC91D7-34A3-487C-8D75-E7853155792E}" presName="sibTrans" presStyleLbl="sibTrans1D1" presStyleIdx="2" presStyleCnt="6"/>
      <dgm:spPr/>
      <dgm:t>
        <a:bodyPr/>
        <a:lstStyle/>
        <a:p>
          <a:endParaRPr lang="zh-TW" altLang="en-US"/>
        </a:p>
      </dgm:t>
    </dgm:pt>
    <dgm:pt modelId="{A8861E39-4D79-4746-8C74-E7727609F355}" type="pres">
      <dgm:prSet presAssocID="{FC24204C-83B0-4C8A-9A16-3ACD72B4E9DF}" presName="node" presStyleLbl="node1" presStyleIdx="3" presStyleCnt="6">
        <dgm:presLayoutVars>
          <dgm:bulletEnabled val="1"/>
        </dgm:presLayoutVars>
      </dgm:prSet>
      <dgm:spPr/>
      <dgm:t>
        <a:bodyPr/>
        <a:lstStyle/>
        <a:p>
          <a:endParaRPr lang="zh-TW" altLang="en-US"/>
        </a:p>
      </dgm:t>
    </dgm:pt>
    <dgm:pt modelId="{29A8D4BA-0464-4D9E-899A-2117869A111B}" type="pres">
      <dgm:prSet presAssocID="{FC24204C-83B0-4C8A-9A16-3ACD72B4E9DF}" presName="spNode" presStyleCnt="0"/>
      <dgm:spPr/>
    </dgm:pt>
    <dgm:pt modelId="{68140B78-770D-48CA-A0F6-4B51B86EEAEA}" type="pres">
      <dgm:prSet presAssocID="{A783BE64-8215-4C4A-AE03-9321947D8660}" presName="sibTrans" presStyleLbl="sibTrans1D1" presStyleIdx="3" presStyleCnt="6"/>
      <dgm:spPr/>
      <dgm:t>
        <a:bodyPr/>
        <a:lstStyle/>
        <a:p>
          <a:endParaRPr lang="zh-TW" altLang="en-US"/>
        </a:p>
      </dgm:t>
    </dgm:pt>
    <dgm:pt modelId="{30D2FF19-0BD8-4C5E-9862-5E46D1ED4709}" type="pres">
      <dgm:prSet presAssocID="{1BA524A7-B335-4C60-9DAD-9CF3F8AAE95F}" presName="node" presStyleLbl="node1" presStyleIdx="4" presStyleCnt="6">
        <dgm:presLayoutVars>
          <dgm:bulletEnabled val="1"/>
        </dgm:presLayoutVars>
      </dgm:prSet>
      <dgm:spPr/>
      <dgm:t>
        <a:bodyPr/>
        <a:lstStyle/>
        <a:p>
          <a:endParaRPr lang="zh-TW" altLang="en-US"/>
        </a:p>
      </dgm:t>
    </dgm:pt>
    <dgm:pt modelId="{E3D0F023-9376-4074-9360-5A0597B919D5}" type="pres">
      <dgm:prSet presAssocID="{1BA524A7-B335-4C60-9DAD-9CF3F8AAE95F}" presName="spNode" presStyleCnt="0"/>
      <dgm:spPr/>
    </dgm:pt>
    <dgm:pt modelId="{6278A945-E23F-4E87-AA50-2B809ACBC5EF}" type="pres">
      <dgm:prSet presAssocID="{AF043205-9612-42E6-8889-1BD428E5D37A}" presName="sibTrans" presStyleLbl="sibTrans1D1" presStyleIdx="4" presStyleCnt="6"/>
      <dgm:spPr/>
      <dgm:t>
        <a:bodyPr/>
        <a:lstStyle/>
        <a:p>
          <a:endParaRPr lang="zh-TW" altLang="en-US"/>
        </a:p>
      </dgm:t>
    </dgm:pt>
    <dgm:pt modelId="{DC26832C-630B-4FA5-9178-5E50EFDE6508}" type="pres">
      <dgm:prSet presAssocID="{3BD08F6F-540E-41BC-9CD0-7EDDBC250195}" presName="node" presStyleLbl="node1" presStyleIdx="5" presStyleCnt="6">
        <dgm:presLayoutVars>
          <dgm:bulletEnabled val="1"/>
        </dgm:presLayoutVars>
      </dgm:prSet>
      <dgm:spPr/>
      <dgm:t>
        <a:bodyPr/>
        <a:lstStyle/>
        <a:p>
          <a:endParaRPr lang="zh-TW" altLang="en-US"/>
        </a:p>
      </dgm:t>
    </dgm:pt>
    <dgm:pt modelId="{B026473C-A369-4878-BB5B-CDE4C11C47B8}" type="pres">
      <dgm:prSet presAssocID="{3BD08F6F-540E-41BC-9CD0-7EDDBC250195}" presName="spNode" presStyleCnt="0"/>
      <dgm:spPr/>
    </dgm:pt>
    <dgm:pt modelId="{C3CC57A6-C7B5-4ACE-B654-B3B5EC49E7E8}" type="pres">
      <dgm:prSet presAssocID="{6EC898FF-C4DE-4D23-96C7-3554708E822B}" presName="sibTrans" presStyleLbl="sibTrans1D1" presStyleIdx="5" presStyleCnt="6"/>
      <dgm:spPr/>
      <dgm:t>
        <a:bodyPr/>
        <a:lstStyle/>
        <a:p>
          <a:endParaRPr lang="zh-TW" altLang="en-US"/>
        </a:p>
      </dgm:t>
    </dgm:pt>
  </dgm:ptLst>
  <dgm:cxnLst>
    <dgm:cxn modelId="{3E555B03-C49E-45F1-BE31-3C5F2B9B4FA9}" type="presOf" srcId="{6EC898FF-C4DE-4D23-96C7-3554708E822B}" destId="{C3CC57A6-C7B5-4ACE-B654-B3B5EC49E7E8}" srcOrd="0" destOrd="0" presId="urn:microsoft.com/office/officeart/2005/8/layout/cycle6"/>
    <dgm:cxn modelId="{8E5A4847-2D3B-455D-81BA-85B7B723067D}" type="presOf" srcId="{E4FA3E8D-2724-455E-A916-A2E8A773AA8D}" destId="{615707BA-0417-4E25-B15C-3E898BDA395A}" srcOrd="0" destOrd="0" presId="urn:microsoft.com/office/officeart/2005/8/layout/cycle6"/>
    <dgm:cxn modelId="{4037B81C-8A3B-4755-801B-721BDCAE17B9}" type="presOf" srcId="{83D3EE28-C4C9-4AF4-838B-1A4D2E82AFCD}" destId="{A8A9F229-3EA7-4436-A2E3-BAA155C6110E}" srcOrd="0" destOrd="0" presId="urn:microsoft.com/office/officeart/2005/8/layout/cycle6"/>
    <dgm:cxn modelId="{47A55587-240D-4D42-9854-CF81E5971D32}" type="presOf" srcId="{CAAE9546-9F57-4F44-8A60-048806975220}" destId="{CF5C6075-6234-4D38-A188-4FDE1C350188}" srcOrd="0" destOrd="0" presId="urn:microsoft.com/office/officeart/2005/8/layout/cycle6"/>
    <dgm:cxn modelId="{FB5BB907-829B-402F-8DD8-1914D5214030}" type="presOf" srcId="{15BEC0A5-3DB8-47FB-AB38-670B74240060}" destId="{49656018-22BF-41D8-BE92-9025F7BDA671}" srcOrd="0" destOrd="0" presId="urn:microsoft.com/office/officeart/2005/8/layout/cycle6"/>
    <dgm:cxn modelId="{D65B9066-D0F2-44C0-887D-F4D518733054}" type="presOf" srcId="{81BC91D7-34A3-487C-8D75-E7853155792E}" destId="{B775E40B-5900-4EA0-AA64-46FD7739181C}" srcOrd="0" destOrd="0" presId="urn:microsoft.com/office/officeart/2005/8/layout/cycle6"/>
    <dgm:cxn modelId="{94D4369E-E554-411D-9E30-278059CB67A7}" srcId="{A9634EBF-66A3-4673-A31B-0306606BA933}" destId="{E4FA3E8D-2724-455E-A916-A2E8A773AA8D}" srcOrd="2" destOrd="0" parTransId="{A0B83BA2-A5F2-4231-A2FF-00D74DAAB42A}" sibTransId="{81BC91D7-34A3-487C-8D75-E7853155792E}"/>
    <dgm:cxn modelId="{D4BD1913-C23D-4452-8F77-DD3B62659A1B}" srcId="{A9634EBF-66A3-4673-A31B-0306606BA933}" destId="{CAAE9546-9F57-4F44-8A60-048806975220}" srcOrd="0" destOrd="0" parTransId="{5434000F-1129-4A48-8625-F7A1F3E5A4F5}" sibTransId="{83D3EE28-C4C9-4AF4-838B-1A4D2E82AFCD}"/>
    <dgm:cxn modelId="{06F5BE72-19E1-41C3-BE0D-03CFCA86150B}" srcId="{A9634EBF-66A3-4673-A31B-0306606BA933}" destId="{1BA524A7-B335-4C60-9DAD-9CF3F8AAE95F}" srcOrd="4" destOrd="0" parTransId="{8030F064-1D82-4370-96C2-6C1CF5A72669}" sibTransId="{AF043205-9612-42E6-8889-1BD428E5D37A}"/>
    <dgm:cxn modelId="{A6E04854-DFB8-4B12-83C1-5F9BD08231F2}" type="presOf" srcId="{FC24204C-83B0-4C8A-9A16-3ACD72B4E9DF}" destId="{A8861E39-4D79-4746-8C74-E7727609F355}" srcOrd="0" destOrd="0" presId="urn:microsoft.com/office/officeart/2005/8/layout/cycle6"/>
    <dgm:cxn modelId="{D3BBAD96-6862-4A0B-AB2F-AD2F2A2F7EF7}" srcId="{A9634EBF-66A3-4673-A31B-0306606BA933}" destId="{3BD08F6F-540E-41BC-9CD0-7EDDBC250195}" srcOrd="5" destOrd="0" parTransId="{E77C3BB5-BF51-41DF-97E5-9D9D4EF3A557}" sibTransId="{6EC898FF-C4DE-4D23-96C7-3554708E822B}"/>
    <dgm:cxn modelId="{18FAFCEE-4B5D-4451-9E8E-9F0F2480B101}" type="presOf" srcId="{A783BE64-8215-4C4A-AE03-9321947D8660}" destId="{68140B78-770D-48CA-A0F6-4B51B86EEAEA}" srcOrd="0" destOrd="0" presId="urn:microsoft.com/office/officeart/2005/8/layout/cycle6"/>
    <dgm:cxn modelId="{4A38B066-533B-40B8-8A79-048E9F6CAF18}" srcId="{A9634EBF-66A3-4673-A31B-0306606BA933}" destId="{F76D7F0B-4001-4196-A324-3A71C6979942}" srcOrd="1" destOrd="0" parTransId="{9E128BE9-B292-4F5B-9163-CE3F0AEB1E8B}" sibTransId="{15BEC0A5-3DB8-47FB-AB38-670B74240060}"/>
    <dgm:cxn modelId="{0FF603CA-99F0-4527-B988-18DD7972AA59}" srcId="{A9634EBF-66A3-4673-A31B-0306606BA933}" destId="{FC24204C-83B0-4C8A-9A16-3ACD72B4E9DF}" srcOrd="3" destOrd="0" parTransId="{B05BCF08-1D2F-4302-A3B9-C3A64D653DC0}" sibTransId="{A783BE64-8215-4C4A-AE03-9321947D8660}"/>
    <dgm:cxn modelId="{1F1CF638-D7FA-41B9-8B24-ECD1C572FFB3}" type="presOf" srcId="{F76D7F0B-4001-4196-A324-3A71C6979942}" destId="{C692D8B1-A2B7-4C08-8D56-72F35F9FC009}" srcOrd="0" destOrd="0" presId="urn:microsoft.com/office/officeart/2005/8/layout/cycle6"/>
    <dgm:cxn modelId="{4FBF9169-5D32-4923-B058-B96B3966FFCA}" type="presOf" srcId="{AF043205-9612-42E6-8889-1BD428E5D37A}" destId="{6278A945-E23F-4E87-AA50-2B809ACBC5EF}" srcOrd="0" destOrd="0" presId="urn:microsoft.com/office/officeart/2005/8/layout/cycle6"/>
    <dgm:cxn modelId="{6BB5ECD0-5C13-421B-A7F4-1B67A5305A4C}" type="presOf" srcId="{1BA524A7-B335-4C60-9DAD-9CF3F8AAE95F}" destId="{30D2FF19-0BD8-4C5E-9862-5E46D1ED4709}" srcOrd="0" destOrd="0" presId="urn:microsoft.com/office/officeart/2005/8/layout/cycle6"/>
    <dgm:cxn modelId="{F236F560-8DFD-4616-BCED-5F094B77C11B}" type="presOf" srcId="{3BD08F6F-540E-41BC-9CD0-7EDDBC250195}" destId="{DC26832C-630B-4FA5-9178-5E50EFDE6508}" srcOrd="0" destOrd="0" presId="urn:microsoft.com/office/officeart/2005/8/layout/cycle6"/>
    <dgm:cxn modelId="{0F41F88A-C3F4-44FD-8881-C3C210E364C5}" type="presOf" srcId="{A9634EBF-66A3-4673-A31B-0306606BA933}" destId="{E2ECC992-610A-4C12-9F2B-88D1EB25B61B}" srcOrd="0" destOrd="0" presId="urn:microsoft.com/office/officeart/2005/8/layout/cycle6"/>
    <dgm:cxn modelId="{8F5F4FDF-F966-4F3E-AFBB-56607EBE3E26}" type="presParOf" srcId="{E2ECC992-610A-4C12-9F2B-88D1EB25B61B}" destId="{CF5C6075-6234-4D38-A188-4FDE1C350188}" srcOrd="0" destOrd="0" presId="urn:microsoft.com/office/officeart/2005/8/layout/cycle6"/>
    <dgm:cxn modelId="{34424868-DFC9-4817-8408-36A787437626}" type="presParOf" srcId="{E2ECC992-610A-4C12-9F2B-88D1EB25B61B}" destId="{660B268F-A2DB-4A9A-BAE5-2ACF3DBD09FF}" srcOrd="1" destOrd="0" presId="urn:microsoft.com/office/officeart/2005/8/layout/cycle6"/>
    <dgm:cxn modelId="{B2D7FBE8-634E-418C-8D1C-D04A74415907}" type="presParOf" srcId="{E2ECC992-610A-4C12-9F2B-88D1EB25B61B}" destId="{A8A9F229-3EA7-4436-A2E3-BAA155C6110E}" srcOrd="2" destOrd="0" presId="urn:microsoft.com/office/officeart/2005/8/layout/cycle6"/>
    <dgm:cxn modelId="{524C093B-D39A-4BCD-87E1-84D341BCE556}" type="presParOf" srcId="{E2ECC992-610A-4C12-9F2B-88D1EB25B61B}" destId="{C692D8B1-A2B7-4C08-8D56-72F35F9FC009}" srcOrd="3" destOrd="0" presId="urn:microsoft.com/office/officeart/2005/8/layout/cycle6"/>
    <dgm:cxn modelId="{DAEB18DA-881F-4406-91FA-7780711B6ACC}" type="presParOf" srcId="{E2ECC992-610A-4C12-9F2B-88D1EB25B61B}" destId="{DD3AC443-5D54-491F-8C88-6BEA8A665F3F}" srcOrd="4" destOrd="0" presId="urn:microsoft.com/office/officeart/2005/8/layout/cycle6"/>
    <dgm:cxn modelId="{57190F6A-F481-484A-B5FC-5C47500A5671}" type="presParOf" srcId="{E2ECC992-610A-4C12-9F2B-88D1EB25B61B}" destId="{49656018-22BF-41D8-BE92-9025F7BDA671}" srcOrd="5" destOrd="0" presId="urn:microsoft.com/office/officeart/2005/8/layout/cycle6"/>
    <dgm:cxn modelId="{A3D4C18F-C3EE-410D-A0C0-B84A0166A981}" type="presParOf" srcId="{E2ECC992-610A-4C12-9F2B-88D1EB25B61B}" destId="{615707BA-0417-4E25-B15C-3E898BDA395A}" srcOrd="6" destOrd="0" presId="urn:microsoft.com/office/officeart/2005/8/layout/cycle6"/>
    <dgm:cxn modelId="{94DC01BC-2253-4590-8654-2B65BF3CDBA6}" type="presParOf" srcId="{E2ECC992-610A-4C12-9F2B-88D1EB25B61B}" destId="{54D40C8E-1702-447B-9700-0AD035601FA0}" srcOrd="7" destOrd="0" presId="urn:microsoft.com/office/officeart/2005/8/layout/cycle6"/>
    <dgm:cxn modelId="{0B53F921-F67B-4E88-ABAE-190ACCD6B6F4}" type="presParOf" srcId="{E2ECC992-610A-4C12-9F2B-88D1EB25B61B}" destId="{B775E40B-5900-4EA0-AA64-46FD7739181C}" srcOrd="8" destOrd="0" presId="urn:microsoft.com/office/officeart/2005/8/layout/cycle6"/>
    <dgm:cxn modelId="{04CCB45B-7AA1-4D89-812B-05B52BF7AE09}" type="presParOf" srcId="{E2ECC992-610A-4C12-9F2B-88D1EB25B61B}" destId="{A8861E39-4D79-4746-8C74-E7727609F355}" srcOrd="9" destOrd="0" presId="urn:microsoft.com/office/officeart/2005/8/layout/cycle6"/>
    <dgm:cxn modelId="{53263804-D590-4552-99D3-C3FBCF4044BD}" type="presParOf" srcId="{E2ECC992-610A-4C12-9F2B-88D1EB25B61B}" destId="{29A8D4BA-0464-4D9E-899A-2117869A111B}" srcOrd="10" destOrd="0" presId="urn:microsoft.com/office/officeart/2005/8/layout/cycle6"/>
    <dgm:cxn modelId="{74969E31-96B3-416E-A13A-CB9657330F1A}" type="presParOf" srcId="{E2ECC992-610A-4C12-9F2B-88D1EB25B61B}" destId="{68140B78-770D-48CA-A0F6-4B51B86EEAEA}" srcOrd="11" destOrd="0" presId="urn:microsoft.com/office/officeart/2005/8/layout/cycle6"/>
    <dgm:cxn modelId="{ADB406AE-CB12-4F5C-B91E-FD476C99F60B}" type="presParOf" srcId="{E2ECC992-610A-4C12-9F2B-88D1EB25B61B}" destId="{30D2FF19-0BD8-4C5E-9862-5E46D1ED4709}" srcOrd="12" destOrd="0" presId="urn:microsoft.com/office/officeart/2005/8/layout/cycle6"/>
    <dgm:cxn modelId="{41D8E612-AFF7-4609-AA51-AC9D5FF61C5A}" type="presParOf" srcId="{E2ECC992-610A-4C12-9F2B-88D1EB25B61B}" destId="{E3D0F023-9376-4074-9360-5A0597B919D5}" srcOrd="13" destOrd="0" presId="urn:microsoft.com/office/officeart/2005/8/layout/cycle6"/>
    <dgm:cxn modelId="{7BEBC9F8-5C42-4D66-A298-D60A03EE82B2}" type="presParOf" srcId="{E2ECC992-610A-4C12-9F2B-88D1EB25B61B}" destId="{6278A945-E23F-4E87-AA50-2B809ACBC5EF}" srcOrd="14" destOrd="0" presId="urn:microsoft.com/office/officeart/2005/8/layout/cycle6"/>
    <dgm:cxn modelId="{B44AA0DA-65CE-4F71-9BBF-F50E1865571A}" type="presParOf" srcId="{E2ECC992-610A-4C12-9F2B-88D1EB25B61B}" destId="{DC26832C-630B-4FA5-9178-5E50EFDE6508}" srcOrd="15" destOrd="0" presId="urn:microsoft.com/office/officeart/2005/8/layout/cycle6"/>
    <dgm:cxn modelId="{F72016BD-95F7-4960-B353-9A9D293BDDE9}" type="presParOf" srcId="{E2ECC992-610A-4C12-9F2B-88D1EB25B61B}" destId="{B026473C-A369-4878-BB5B-CDE4C11C47B8}" srcOrd="16" destOrd="0" presId="urn:microsoft.com/office/officeart/2005/8/layout/cycle6"/>
    <dgm:cxn modelId="{21569ECC-025E-44E1-B72A-A0731EA939DB}" type="presParOf" srcId="{E2ECC992-610A-4C12-9F2B-88D1EB25B61B}" destId="{C3CC57A6-C7B5-4ACE-B654-B3B5EC49E7E8}"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634EBF-66A3-4673-A31B-0306606BA933}" type="doc">
      <dgm:prSet loTypeId="urn:microsoft.com/office/officeart/2005/8/layout/cycle6" loCatId="relationship" qsTypeId="urn:microsoft.com/office/officeart/2005/8/quickstyle/simple1" qsCatId="simple" csTypeId="urn:microsoft.com/office/officeart/2005/8/colors/accent0_3" csCatId="mainScheme" phldr="1"/>
      <dgm:spPr/>
      <dgm:t>
        <a:bodyPr/>
        <a:lstStyle/>
        <a:p>
          <a:endParaRPr lang="zh-TW" altLang="en-US"/>
        </a:p>
      </dgm:t>
    </dgm:pt>
    <dgm:pt modelId="{CAAE9546-9F57-4F44-8A60-048806975220}">
      <dgm:prSet phldrT="[文字]"/>
      <dgm:spPr/>
      <dgm:t>
        <a:bodyPr/>
        <a:lstStyle/>
        <a:p>
          <a:r>
            <a:rPr lang="zh-TW" altLang="en-US" dirty="0"/>
            <a:t>中央推動</a:t>
          </a:r>
          <a:endParaRPr lang="en-US" altLang="zh-TW" dirty="0"/>
        </a:p>
        <a:p>
          <a:r>
            <a:rPr lang="zh-TW" altLang="en-US" dirty="0"/>
            <a:t>輔導措施</a:t>
          </a:r>
        </a:p>
      </dgm:t>
    </dgm:pt>
    <dgm:pt modelId="{5434000F-1129-4A48-8625-F7A1F3E5A4F5}" type="parTrans" cxnId="{D4BD1913-C23D-4452-8F77-DD3B62659A1B}">
      <dgm:prSet/>
      <dgm:spPr/>
      <dgm:t>
        <a:bodyPr/>
        <a:lstStyle/>
        <a:p>
          <a:endParaRPr lang="zh-TW" altLang="en-US"/>
        </a:p>
      </dgm:t>
    </dgm:pt>
    <dgm:pt modelId="{83D3EE28-C4C9-4AF4-838B-1A4D2E82AFCD}" type="sibTrans" cxnId="{D4BD1913-C23D-4452-8F77-DD3B62659A1B}">
      <dgm:prSet/>
      <dgm:spPr/>
      <dgm:t>
        <a:bodyPr/>
        <a:lstStyle/>
        <a:p>
          <a:endParaRPr lang="zh-TW" altLang="en-US"/>
        </a:p>
      </dgm:t>
    </dgm:pt>
    <dgm:pt modelId="{F76D7F0B-4001-4196-A324-3A71C6979942}">
      <dgm:prSet phldrT="[文字]"/>
      <dgm:spPr/>
      <dgm:t>
        <a:bodyPr/>
        <a:lstStyle/>
        <a:p>
          <a:r>
            <a:rPr lang="zh-TW" altLang="en-US" dirty="0"/>
            <a:t>地方政府適應生活輔導</a:t>
          </a:r>
        </a:p>
      </dgm:t>
    </dgm:pt>
    <dgm:pt modelId="{9E128BE9-B292-4F5B-9163-CE3F0AEB1E8B}" type="parTrans" cxnId="{4A38B066-533B-40B8-8A79-048E9F6CAF18}">
      <dgm:prSet/>
      <dgm:spPr/>
      <dgm:t>
        <a:bodyPr/>
        <a:lstStyle/>
        <a:p>
          <a:endParaRPr lang="zh-TW" altLang="en-US"/>
        </a:p>
      </dgm:t>
    </dgm:pt>
    <dgm:pt modelId="{15BEC0A5-3DB8-47FB-AB38-670B74240060}" type="sibTrans" cxnId="{4A38B066-533B-40B8-8A79-048E9F6CAF18}">
      <dgm:prSet/>
      <dgm:spPr/>
      <dgm:t>
        <a:bodyPr/>
        <a:lstStyle/>
        <a:p>
          <a:endParaRPr lang="zh-TW" altLang="en-US"/>
        </a:p>
      </dgm:t>
    </dgm:pt>
    <dgm:pt modelId="{DD0FF136-3B56-4669-AA73-016610B1E2FE}">
      <dgm:prSet phldrT="[文字]"/>
      <dgm:spPr/>
      <dgm:t>
        <a:bodyPr/>
        <a:lstStyle/>
        <a:p>
          <a:r>
            <a:rPr lang="zh-TW" altLang="en-US" dirty="0"/>
            <a:t>新住民家庭服務中心</a:t>
          </a:r>
        </a:p>
      </dgm:t>
    </dgm:pt>
    <dgm:pt modelId="{3398EA52-41BB-44EB-8425-54286925F6FE}" type="parTrans" cxnId="{25AD4ED1-4843-4CF3-8914-2C5703F4EB7B}">
      <dgm:prSet/>
      <dgm:spPr/>
      <dgm:t>
        <a:bodyPr/>
        <a:lstStyle/>
        <a:p>
          <a:endParaRPr lang="zh-TW" altLang="en-US"/>
        </a:p>
      </dgm:t>
    </dgm:pt>
    <dgm:pt modelId="{CAE5C909-DF93-4DAC-BF78-750A50A40E45}" type="sibTrans" cxnId="{25AD4ED1-4843-4CF3-8914-2C5703F4EB7B}">
      <dgm:prSet/>
      <dgm:spPr/>
      <dgm:t>
        <a:bodyPr/>
        <a:lstStyle/>
        <a:p>
          <a:endParaRPr lang="zh-TW" altLang="en-US"/>
        </a:p>
      </dgm:t>
    </dgm:pt>
    <dgm:pt modelId="{5726FCEC-E05A-403B-B51D-92AD011C2193}">
      <dgm:prSet phldrT="[文字]"/>
      <dgm:spPr/>
      <dgm:t>
        <a:bodyPr/>
        <a:lstStyle/>
        <a:p>
          <a:r>
            <a:rPr lang="zh-TW" altLang="en-US" dirty="0"/>
            <a:t>生活需求</a:t>
          </a:r>
          <a:endParaRPr lang="en-US" altLang="zh-TW" dirty="0"/>
        </a:p>
        <a:p>
          <a:r>
            <a:rPr lang="zh-TW" altLang="en-US" dirty="0"/>
            <a:t>相關調查</a:t>
          </a:r>
        </a:p>
      </dgm:t>
    </dgm:pt>
    <dgm:pt modelId="{0401ADEF-DB70-45A9-8EF6-C9C850CDE88E}" type="parTrans" cxnId="{DC2A5B4E-C832-4C1A-9851-1602FEFF93C3}">
      <dgm:prSet/>
      <dgm:spPr/>
      <dgm:t>
        <a:bodyPr/>
        <a:lstStyle/>
        <a:p>
          <a:endParaRPr lang="zh-TW" altLang="en-US"/>
        </a:p>
      </dgm:t>
    </dgm:pt>
    <dgm:pt modelId="{BA525C35-176D-44CA-AF89-4C9D7FAB0707}" type="sibTrans" cxnId="{DC2A5B4E-C832-4C1A-9851-1602FEFF93C3}">
      <dgm:prSet/>
      <dgm:spPr/>
      <dgm:t>
        <a:bodyPr/>
        <a:lstStyle/>
        <a:p>
          <a:endParaRPr lang="zh-TW" altLang="en-US"/>
        </a:p>
      </dgm:t>
    </dgm:pt>
    <dgm:pt modelId="{CAA0C1BD-A233-49A8-8374-0BED82E4C1F7}">
      <dgm:prSet phldrT="[文字]"/>
      <dgm:spPr/>
      <dgm:t>
        <a:bodyPr/>
        <a:lstStyle/>
        <a:p>
          <a:r>
            <a:rPr lang="zh-TW" altLang="en-US" dirty="0"/>
            <a:t>地方政府</a:t>
          </a:r>
          <a:endParaRPr lang="en-US" altLang="zh-TW" dirty="0"/>
        </a:p>
        <a:p>
          <a:r>
            <a:rPr lang="zh-TW" altLang="en-US" dirty="0"/>
            <a:t>相關網站</a:t>
          </a:r>
        </a:p>
      </dgm:t>
    </dgm:pt>
    <dgm:pt modelId="{3403F508-0928-46D6-9082-AB3E483360BD}" type="parTrans" cxnId="{7E1419A5-F4CB-4DD6-949A-F92B29A6A4CC}">
      <dgm:prSet/>
      <dgm:spPr/>
      <dgm:t>
        <a:bodyPr/>
        <a:lstStyle/>
        <a:p>
          <a:endParaRPr lang="zh-TW" altLang="en-US"/>
        </a:p>
      </dgm:t>
    </dgm:pt>
    <dgm:pt modelId="{BD49F1F5-7C98-40C1-A258-F9EB2E7C85B5}" type="sibTrans" cxnId="{7E1419A5-F4CB-4DD6-949A-F92B29A6A4CC}">
      <dgm:prSet/>
      <dgm:spPr/>
      <dgm:t>
        <a:bodyPr/>
        <a:lstStyle/>
        <a:p>
          <a:endParaRPr lang="zh-TW" altLang="en-US"/>
        </a:p>
      </dgm:t>
    </dgm:pt>
    <dgm:pt modelId="{739A53DD-B1D0-4F52-A1D3-A3A76140C1BC}">
      <dgm:prSet phldrT="[文字]"/>
      <dgm:spPr/>
      <dgm:t>
        <a:bodyPr/>
        <a:lstStyle/>
        <a:p>
          <a:r>
            <a:rPr lang="zh-TW" altLang="en-US" dirty="0"/>
            <a:t>在台生活</a:t>
          </a:r>
          <a:endParaRPr lang="en-US" altLang="zh-TW" dirty="0"/>
        </a:p>
        <a:p>
          <a:r>
            <a:rPr lang="zh-TW" altLang="en-US" dirty="0"/>
            <a:t>資訊</a:t>
          </a:r>
        </a:p>
      </dgm:t>
    </dgm:pt>
    <dgm:pt modelId="{1CB5F4F0-1552-4EE3-BAFA-168076B6FC35}" type="parTrans" cxnId="{772C2059-321B-4C1F-A4AD-5F17EF607AED}">
      <dgm:prSet/>
      <dgm:spPr/>
      <dgm:t>
        <a:bodyPr/>
        <a:lstStyle/>
        <a:p>
          <a:endParaRPr lang="zh-TW" altLang="en-US"/>
        </a:p>
      </dgm:t>
    </dgm:pt>
    <dgm:pt modelId="{D5D62B66-6F92-4513-B9C5-63123FB57B00}" type="sibTrans" cxnId="{772C2059-321B-4C1F-A4AD-5F17EF607AED}">
      <dgm:prSet/>
      <dgm:spPr/>
      <dgm:t>
        <a:bodyPr/>
        <a:lstStyle/>
        <a:p>
          <a:endParaRPr lang="zh-TW" altLang="en-US"/>
        </a:p>
      </dgm:t>
    </dgm:pt>
    <dgm:pt modelId="{E2ECC992-610A-4C12-9F2B-88D1EB25B61B}" type="pres">
      <dgm:prSet presAssocID="{A9634EBF-66A3-4673-A31B-0306606BA933}" presName="cycle" presStyleCnt="0">
        <dgm:presLayoutVars>
          <dgm:dir/>
          <dgm:resizeHandles val="exact"/>
        </dgm:presLayoutVars>
      </dgm:prSet>
      <dgm:spPr/>
      <dgm:t>
        <a:bodyPr/>
        <a:lstStyle/>
        <a:p>
          <a:endParaRPr lang="zh-TW" altLang="en-US"/>
        </a:p>
      </dgm:t>
    </dgm:pt>
    <dgm:pt modelId="{CF5C6075-6234-4D38-A188-4FDE1C350188}" type="pres">
      <dgm:prSet presAssocID="{CAAE9546-9F57-4F44-8A60-048806975220}" presName="node" presStyleLbl="node1" presStyleIdx="0" presStyleCnt="6">
        <dgm:presLayoutVars>
          <dgm:bulletEnabled val="1"/>
        </dgm:presLayoutVars>
      </dgm:prSet>
      <dgm:spPr/>
      <dgm:t>
        <a:bodyPr/>
        <a:lstStyle/>
        <a:p>
          <a:endParaRPr lang="zh-TW" altLang="en-US"/>
        </a:p>
      </dgm:t>
    </dgm:pt>
    <dgm:pt modelId="{660B268F-A2DB-4A9A-BAE5-2ACF3DBD09FF}" type="pres">
      <dgm:prSet presAssocID="{CAAE9546-9F57-4F44-8A60-048806975220}" presName="spNode" presStyleCnt="0"/>
      <dgm:spPr/>
    </dgm:pt>
    <dgm:pt modelId="{A8A9F229-3EA7-4436-A2E3-BAA155C6110E}" type="pres">
      <dgm:prSet presAssocID="{83D3EE28-C4C9-4AF4-838B-1A4D2E82AFCD}" presName="sibTrans" presStyleLbl="sibTrans1D1" presStyleIdx="0" presStyleCnt="6"/>
      <dgm:spPr/>
      <dgm:t>
        <a:bodyPr/>
        <a:lstStyle/>
        <a:p>
          <a:endParaRPr lang="zh-TW" altLang="en-US"/>
        </a:p>
      </dgm:t>
    </dgm:pt>
    <dgm:pt modelId="{C692D8B1-A2B7-4C08-8D56-72F35F9FC009}" type="pres">
      <dgm:prSet presAssocID="{F76D7F0B-4001-4196-A324-3A71C6979942}" presName="node" presStyleLbl="node1" presStyleIdx="1" presStyleCnt="6">
        <dgm:presLayoutVars>
          <dgm:bulletEnabled val="1"/>
        </dgm:presLayoutVars>
      </dgm:prSet>
      <dgm:spPr/>
      <dgm:t>
        <a:bodyPr/>
        <a:lstStyle/>
        <a:p>
          <a:endParaRPr lang="zh-TW" altLang="en-US"/>
        </a:p>
      </dgm:t>
    </dgm:pt>
    <dgm:pt modelId="{DD3AC443-5D54-491F-8C88-6BEA8A665F3F}" type="pres">
      <dgm:prSet presAssocID="{F76D7F0B-4001-4196-A324-3A71C6979942}" presName="spNode" presStyleCnt="0"/>
      <dgm:spPr/>
    </dgm:pt>
    <dgm:pt modelId="{49656018-22BF-41D8-BE92-9025F7BDA671}" type="pres">
      <dgm:prSet presAssocID="{15BEC0A5-3DB8-47FB-AB38-670B74240060}" presName="sibTrans" presStyleLbl="sibTrans1D1" presStyleIdx="1" presStyleCnt="6"/>
      <dgm:spPr/>
      <dgm:t>
        <a:bodyPr/>
        <a:lstStyle/>
        <a:p>
          <a:endParaRPr lang="zh-TW" altLang="en-US"/>
        </a:p>
      </dgm:t>
    </dgm:pt>
    <dgm:pt modelId="{B87B1AB4-EA8E-46FE-8F4D-C5E72840C209}" type="pres">
      <dgm:prSet presAssocID="{CAA0C1BD-A233-49A8-8374-0BED82E4C1F7}" presName="node" presStyleLbl="node1" presStyleIdx="2" presStyleCnt="6">
        <dgm:presLayoutVars>
          <dgm:bulletEnabled val="1"/>
        </dgm:presLayoutVars>
      </dgm:prSet>
      <dgm:spPr/>
      <dgm:t>
        <a:bodyPr/>
        <a:lstStyle/>
        <a:p>
          <a:endParaRPr lang="zh-TW" altLang="en-US"/>
        </a:p>
      </dgm:t>
    </dgm:pt>
    <dgm:pt modelId="{96B63B0F-1AFD-4248-A86F-62F403FFB2C3}" type="pres">
      <dgm:prSet presAssocID="{CAA0C1BD-A233-49A8-8374-0BED82E4C1F7}" presName="spNode" presStyleCnt="0"/>
      <dgm:spPr/>
    </dgm:pt>
    <dgm:pt modelId="{4D28AA37-F42A-413F-9D17-B3C3FEBA262B}" type="pres">
      <dgm:prSet presAssocID="{BD49F1F5-7C98-40C1-A258-F9EB2E7C85B5}" presName="sibTrans" presStyleLbl="sibTrans1D1" presStyleIdx="2" presStyleCnt="6"/>
      <dgm:spPr/>
      <dgm:t>
        <a:bodyPr/>
        <a:lstStyle/>
        <a:p>
          <a:endParaRPr lang="zh-TW" altLang="en-US"/>
        </a:p>
      </dgm:t>
    </dgm:pt>
    <dgm:pt modelId="{9C7E9D0A-E7AC-4791-9ED3-780E17938D7B}" type="pres">
      <dgm:prSet presAssocID="{739A53DD-B1D0-4F52-A1D3-A3A76140C1BC}" presName="node" presStyleLbl="node1" presStyleIdx="3" presStyleCnt="6">
        <dgm:presLayoutVars>
          <dgm:bulletEnabled val="1"/>
        </dgm:presLayoutVars>
      </dgm:prSet>
      <dgm:spPr/>
      <dgm:t>
        <a:bodyPr/>
        <a:lstStyle/>
        <a:p>
          <a:endParaRPr lang="zh-TW" altLang="en-US"/>
        </a:p>
      </dgm:t>
    </dgm:pt>
    <dgm:pt modelId="{8E08F579-DF3B-421B-9B0F-08CA2986C818}" type="pres">
      <dgm:prSet presAssocID="{739A53DD-B1D0-4F52-A1D3-A3A76140C1BC}" presName="spNode" presStyleCnt="0"/>
      <dgm:spPr/>
    </dgm:pt>
    <dgm:pt modelId="{56F2059D-F0A4-4096-B0A3-2CC2F0B14513}" type="pres">
      <dgm:prSet presAssocID="{D5D62B66-6F92-4513-B9C5-63123FB57B00}" presName="sibTrans" presStyleLbl="sibTrans1D1" presStyleIdx="3" presStyleCnt="6"/>
      <dgm:spPr/>
      <dgm:t>
        <a:bodyPr/>
        <a:lstStyle/>
        <a:p>
          <a:endParaRPr lang="zh-TW" altLang="en-US"/>
        </a:p>
      </dgm:t>
    </dgm:pt>
    <dgm:pt modelId="{74A9E3B4-957A-4FA0-92B3-F84CED29081D}" type="pres">
      <dgm:prSet presAssocID="{5726FCEC-E05A-403B-B51D-92AD011C2193}" presName="node" presStyleLbl="node1" presStyleIdx="4" presStyleCnt="6">
        <dgm:presLayoutVars>
          <dgm:bulletEnabled val="1"/>
        </dgm:presLayoutVars>
      </dgm:prSet>
      <dgm:spPr/>
      <dgm:t>
        <a:bodyPr/>
        <a:lstStyle/>
        <a:p>
          <a:endParaRPr lang="zh-TW" altLang="en-US"/>
        </a:p>
      </dgm:t>
    </dgm:pt>
    <dgm:pt modelId="{73AFA3D3-57C2-4C7B-82B7-2C9C8D861DF7}" type="pres">
      <dgm:prSet presAssocID="{5726FCEC-E05A-403B-B51D-92AD011C2193}" presName="spNode" presStyleCnt="0"/>
      <dgm:spPr/>
    </dgm:pt>
    <dgm:pt modelId="{B253B930-E238-4B9B-A30A-91470E10EBB9}" type="pres">
      <dgm:prSet presAssocID="{BA525C35-176D-44CA-AF89-4C9D7FAB0707}" presName="sibTrans" presStyleLbl="sibTrans1D1" presStyleIdx="4" presStyleCnt="6"/>
      <dgm:spPr/>
      <dgm:t>
        <a:bodyPr/>
        <a:lstStyle/>
        <a:p>
          <a:endParaRPr lang="zh-TW" altLang="en-US"/>
        </a:p>
      </dgm:t>
    </dgm:pt>
    <dgm:pt modelId="{6ED62BD5-C172-4CBB-A616-811E13D64598}" type="pres">
      <dgm:prSet presAssocID="{DD0FF136-3B56-4669-AA73-016610B1E2FE}" presName="node" presStyleLbl="node1" presStyleIdx="5" presStyleCnt="6">
        <dgm:presLayoutVars>
          <dgm:bulletEnabled val="1"/>
        </dgm:presLayoutVars>
      </dgm:prSet>
      <dgm:spPr/>
      <dgm:t>
        <a:bodyPr/>
        <a:lstStyle/>
        <a:p>
          <a:endParaRPr lang="zh-TW" altLang="en-US"/>
        </a:p>
      </dgm:t>
    </dgm:pt>
    <dgm:pt modelId="{F45F40A6-B758-49CC-AEED-C2955478654A}" type="pres">
      <dgm:prSet presAssocID="{DD0FF136-3B56-4669-AA73-016610B1E2FE}" presName="spNode" presStyleCnt="0"/>
      <dgm:spPr/>
    </dgm:pt>
    <dgm:pt modelId="{13969DDF-3842-42AB-8B6A-9AA590524C0C}" type="pres">
      <dgm:prSet presAssocID="{CAE5C909-DF93-4DAC-BF78-750A50A40E45}" presName="sibTrans" presStyleLbl="sibTrans1D1" presStyleIdx="5" presStyleCnt="6"/>
      <dgm:spPr/>
      <dgm:t>
        <a:bodyPr/>
        <a:lstStyle/>
        <a:p>
          <a:endParaRPr lang="zh-TW" altLang="en-US"/>
        </a:p>
      </dgm:t>
    </dgm:pt>
  </dgm:ptLst>
  <dgm:cxnLst>
    <dgm:cxn modelId="{7E1419A5-F4CB-4DD6-949A-F92B29A6A4CC}" srcId="{A9634EBF-66A3-4673-A31B-0306606BA933}" destId="{CAA0C1BD-A233-49A8-8374-0BED82E4C1F7}" srcOrd="2" destOrd="0" parTransId="{3403F508-0928-46D6-9082-AB3E483360BD}" sibTransId="{BD49F1F5-7C98-40C1-A258-F9EB2E7C85B5}"/>
    <dgm:cxn modelId="{EBD29437-2FDA-493C-A741-44E7E8321D6E}" type="presOf" srcId="{D5D62B66-6F92-4513-B9C5-63123FB57B00}" destId="{56F2059D-F0A4-4096-B0A3-2CC2F0B14513}" srcOrd="0" destOrd="0" presId="urn:microsoft.com/office/officeart/2005/8/layout/cycle6"/>
    <dgm:cxn modelId="{4A48ACE6-2F87-4EA5-BCA1-C6D8F61105A0}" type="presOf" srcId="{DD0FF136-3B56-4669-AA73-016610B1E2FE}" destId="{6ED62BD5-C172-4CBB-A616-811E13D64598}" srcOrd="0" destOrd="0" presId="urn:microsoft.com/office/officeart/2005/8/layout/cycle6"/>
    <dgm:cxn modelId="{4037B81C-8A3B-4755-801B-721BDCAE17B9}" type="presOf" srcId="{83D3EE28-C4C9-4AF4-838B-1A4D2E82AFCD}" destId="{A8A9F229-3EA7-4436-A2E3-BAA155C6110E}" srcOrd="0" destOrd="0" presId="urn:microsoft.com/office/officeart/2005/8/layout/cycle6"/>
    <dgm:cxn modelId="{47A55587-240D-4D42-9854-CF81E5971D32}" type="presOf" srcId="{CAAE9546-9F57-4F44-8A60-048806975220}" destId="{CF5C6075-6234-4D38-A188-4FDE1C350188}" srcOrd="0" destOrd="0" presId="urn:microsoft.com/office/officeart/2005/8/layout/cycle6"/>
    <dgm:cxn modelId="{FB5BB907-829B-402F-8DD8-1914D5214030}" type="presOf" srcId="{15BEC0A5-3DB8-47FB-AB38-670B74240060}" destId="{49656018-22BF-41D8-BE92-9025F7BDA671}" srcOrd="0" destOrd="0" presId="urn:microsoft.com/office/officeart/2005/8/layout/cycle6"/>
    <dgm:cxn modelId="{D4BD1913-C23D-4452-8F77-DD3B62659A1B}" srcId="{A9634EBF-66A3-4673-A31B-0306606BA933}" destId="{CAAE9546-9F57-4F44-8A60-048806975220}" srcOrd="0" destOrd="0" parTransId="{5434000F-1129-4A48-8625-F7A1F3E5A4F5}" sibTransId="{83D3EE28-C4C9-4AF4-838B-1A4D2E82AFCD}"/>
    <dgm:cxn modelId="{25AD4ED1-4843-4CF3-8914-2C5703F4EB7B}" srcId="{A9634EBF-66A3-4673-A31B-0306606BA933}" destId="{DD0FF136-3B56-4669-AA73-016610B1E2FE}" srcOrd="5" destOrd="0" parTransId="{3398EA52-41BB-44EB-8425-54286925F6FE}" sibTransId="{CAE5C909-DF93-4DAC-BF78-750A50A40E45}"/>
    <dgm:cxn modelId="{C332C0AC-F8F6-4621-A94F-89F73B6859E7}" type="presOf" srcId="{CAE5C909-DF93-4DAC-BF78-750A50A40E45}" destId="{13969DDF-3842-42AB-8B6A-9AA590524C0C}" srcOrd="0" destOrd="0" presId="urn:microsoft.com/office/officeart/2005/8/layout/cycle6"/>
    <dgm:cxn modelId="{772C2059-321B-4C1F-A4AD-5F17EF607AED}" srcId="{A9634EBF-66A3-4673-A31B-0306606BA933}" destId="{739A53DD-B1D0-4F52-A1D3-A3A76140C1BC}" srcOrd="3" destOrd="0" parTransId="{1CB5F4F0-1552-4EE3-BAFA-168076B6FC35}" sibTransId="{D5D62B66-6F92-4513-B9C5-63123FB57B00}"/>
    <dgm:cxn modelId="{DC2A5B4E-C832-4C1A-9851-1602FEFF93C3}" srcId="{A9634EBF-66A3-4673-A31B-0306606BA933}" destId="{5726FCEC-E05A-403B-B51D-92AD011C2193}" srcOrd="4" destOrd="0" parTransId="{0401ADEF-DB70-45A9-8EF6-C9C850CDE88E}" sibTransId="{BA525C35-176D-44CA-AF89-4C9D7FAB0707}"/>
    <dgm:cxn modelId="{E42E8A87-A338-4101-A9B7-B13769760E9D}" type="presOf" srcId="{CAA0C1BD-A233-49A8-8374-0BED82E4C1F7}" destId="{B87B1AB4-EA8E-46FE-8F4D-C5E72840C209}" srcOrd="0" destOrd="0" presId="urn:microsoft.com/office/officeart/2005/8/layout/cycle6"/>
    <dgm:cxn modelId="{4A38B066-533B-40B8-8A79-048E9F6CAF18}" srcId="{A9634EBF-66A3-4673-A31B-0306606BA933}" destId="{F76D7F0B-4001-4196-A324-3A71C6979942}" srcOrd="1" destOrd="0" parTransId="{9E128BE9-B292-4F5B-9163-CE3F0AEB1E8B}" sibTransId="{15BEC0A5-3DB8-47FB-AB38-670B74240060}"/>
    <dgm:cxn modelId="{BC7AA555-2EF9-4E12-8EBB-2391B66EFF7D}" type="presOf" srcId="{BD49F1F5-7C98-40C1-A258-F9EB2E7C85B5}" destId="{4D28AA37-F42A-413F-9D17-B3C3FEBA262B}" srcOrd="0" destOrd="0" presId="urn:microsoft.com/office/officeart/2005/8/layout/cycle6"/>
    <dgm:cxn modelId="{1F1CF638-D7FA-41B9-8B24-ECD1C572FFB3}" type="presOf" srcId="{F76D7F0B-4001-4196-A324-3A71C6979942}" destId="{C692D8B1-A2B7-4C08-8D56-72F35F9FC009}" srcOrd="0" destOrd="0" presId="urn:microsoft.com/office/officeart/2005/8/layout/cycle6"/>
    <dgm:cxn modelId="{B9F6CC75-BCC8-43C2-ACEA-1C0B0D3DFDAA}" type="presOf" srcId="{BA525C35-176D-44CA-AF89-4C9D7FAB0707}" destId="{B253B930-E238-4B9B-A30A-91470E10EBB9}" srcOrd="0" destOrd="0" presId="urn:microsoft.com/office/officeart/2005/8/layout/cycle6"/>
    <dgm:cxn modelId="{3A05F3C3-1700-4502-8B05-FFE78EF734C7}" type="presOf" srcId="{739A53DD-B1D0-4F52-A1D3-A3A76140C1BC}" destId="{9C7E9D0A-E7AC-4791-9ED3-780E17938D7B}" srcOrd="0" destOrd="0" presId="urn:microsoft.com/office/officeart/2005/8/layout/cycle6"/>
    <dgm:cxn modelId="{0F41F88A-C3F4-44FD-8881-C3C210E364C5}" type="presOf" srcId="{A9634EBF-66A3-4673-A31B-0306606BA933}" destId="{E2ECC992-610A-4C12-9F2B-88D1EB25B61B}" srcOrd="0" destOrd="0" presId="urn:microsoft.com/office/officeart/2005/8/layout/cycle6"/>
    <dgm:cxn modelId="{8590008D-0C76-4A56-BEA8-EC489389738C}" type="presOf" srcId="{5726FCEC-E05A-403B-B51D-92AD011C2193}" destId="{74A9E3B4-957A-4FA0-92B3-F84CED29081D}" srcOrd="0" destOrd="0" presId="urn:microsoft.com/office/officeart/2005/8/layout/cycle6"/>
    <dgm:cxn modelId="{8F5F4FDF-F966-4F3E-AFBB-56607EBE3E26}" type="presParOf" srcId="{E2ECC992-610A-4C12-9F2B-88D1EB25B61B}" destId="{CF5C6075-6234-4D38-A188-4FDE1C350188}" srcOrd="0" destOrd="0" presId="urn:microsoft.com/office/officeart/2005/8/layout/cycle6"/>
    <dgm:cxn modelId="{34424868-DFC9-4817-8408-36A787437626}" type="presParOf" srcId="{E2ECC992-610A-4C12-9F2B-88D1EB25B61B}" destId="{660B268F-A2DB-4A9A-BAE5-2ACF3DBD09FF}" srcOrd="1" destOrd="0" presId="urn:microsoft.com/office/officeart/2005/8/layout/cycle6"/>
    <dgm:cxn modelId="{B2D7FBE8-634E-418C-8D1C-D04A74415907}" type="presParOf" srcId="{E2ECC992-610A-4C12-9F2B-88D1EB25B61B}" destId="{A8A9F229-3EA7-4436-A2E3-BAA155C6110E}" srcOrd="2" destOrd="0" presId="urn:microsoft.com/office/officeart/2005/8/layout/cycle6"/>
    <dgm:cxn modelId="{524C093B-D39A-4BCD-87E1-84D341BCE556}" type="presParOf" srcId="{E2ECC992-610A-4C12-9F2B-88D1EB25B61B}" destId="{C692D8B1-A2B7-4C08-8D56-72F35F9FC009}" srcOrd="3" destOrd="0" presId="urn:microsoft.com/office/officeart/2005/8/layout/cycle6"/>
    <dgm:cxn modelId="{DAEB18DA-881F-4406-91FA-7780711B6ACC}" type="presParOf" srcId="{E2ECC992-610A-4C12-9F2B-88D1EB25B61B}" destId="{DD3AC443-5D54-491F-8C88-6BEA8A665F3F}" srcOrd="4" destOrd="0" presId="urn:microsoft.com/office/officeart/2005/8/layout/cycle6"/>
    <dgm:cxn modelId="{57190F6A-F481-484A-B5FC-5C47500A5671}" type="presParOf" srcId="{E2ECC992-610A-4C12-9F2B-88D1EB25B61B}" destId="{49656018-22BF-41D8-BE92-9025F7BDA671}" srcOrd="5" destOrd="0" presId="urn:microsoft.com/office/officeart/2005/8/layout/cycle6"/>
    <dgm:cxn modelId="{0A3F541B-89C5-42FC-BC83-A46B7C6C1FEA}" type="presParOf" srcId="{E2ECC992-610A-4C12-9F2B-88D1EB25B61B}" destId="{B87B1AB4-EA8E-46FE-8F4D-C5E72840C209}" srcOrd="6" destOrd="0" presId="urn:microsoft.com/office/officeart/2005/8/layout/cycle6"/>
    <dgm:cxn modelId="{E7BEBEE5-EABF-41D7-B684-569809400FF4}" type="presParOf" srcId="{E2ECC992-610A-4C12-9F2B-88D1EB25B61B}" destId="{96B63B0F-1AFD-4248-A86F-62F403FFB2C3}" srcOrd="7" destOrd="0" presId="urn:microsoft.com/office/officeart/2005/8/layout/cycle6"/>
    <dgm:cxn modelId="{BBE55DA5-3F52-4DB4-9E6B-4F45CEBA0FB5}" type="presParOf" srcId="{E2ECC992-610A-4C12-9F2B-88D1EB25B61B}" destId="{4D28AA37-F42A-413F-9D17-B3C3FEBA262B}" srcOrd="8" destOrd="0" presId="urn:microsoft.com/office/officeart/2005/8/layout/cycle6"/>
    <dgm:cxn modelId="{59D07707-A9F6-46CC-AB8B-36BD611B72C5}" type="presParOf" srcId="{E2ECC992-610A-4C12-9F2B-88D1EB25B61B}" destId="{9C7E9D0A-E7AC-4791-9ED3-780E17938D7B}" srcOrd="9" destOrd="0" presId="urn:microsoft.com/office/officeart/2005/8/layout/cycle6"/>
    <dgm:cxn modelId="{D73D2FEC-91EB-434A-A55A-C04E35E7F897}" type="presParOf" srcId="{E2ECC992-610A-4C12-9F2B-88D1EB25B61B}" destId="{8E08F579-DF3B-421B-9B0F-08CA2986C818}" srcOrd="10" destOrd="0" presId="urn:microsoft.com/office/officeart/2005/8/layout/cycle6"/>
    <dgm:cxn modelId="{F9C9AD69-72CE-4088-92C5-F0E8CBC3E5F5}" type="presParOf" srcId="{E2ECC992-610A-4C12-9F2B-88D1EB25B61B}" destId="{56F2059D-F0A4-4096-B0A3-2CC2F0B14513}" srcOrd="11" destOrd="0" presId="urn:microsoft.com/office/officeart/2005/8/layout/cycle6"/>
    <dgm:cxn modelId="{A104FEED-A909-4CC7-99B7-A49023E5F6CE}" type="presParOf" srcId="{E2ECC992-610A-4C12-9F2B-88D1EB25B61B}" destId="{74A9E3B4-957A-4FA0-92B3-F84CED29081D}" srcOrd="12" destOrd="0" presId="urn:microsoft.com/office/officeart/2005/8/layout/cycle6"/>
    <dgm:cxn modelId="{1D6E488A-3DB0-40F4-8F6B-0CBE25056F4F}" type="presParOf" srcId="{E2ECC992-610A-4C12-9F2B-88D1EB25B61B}" destId="{73AFA3D3-57C2-4C7B-82B7-2C9C8D861DF7}" srcOrd="13" destOrd="0" presId="urn:microsoft.com/office/officeart/2005/8/layout/cycle6"/>
    <dgm:cxn modelId="{ABF19A2C-5952-45C9-9B28-EA2FE61ACBD9}" type="presParOf" srcId="{E2ECC992-610A-4C12-9F2B-88D1EB25B61B}" destId="{B253B930-E238-4B9B-A30A-91470E10EBB9}" srcOrd="14" destOrd="0" presId="urn:microsoft.com/office/officeart/2005/8/layout/cycle6"/>
    <dgm:cxn modelId="{D500C42E-F699-4227-B569-03B9898DA3D2}" type="presParOf" srcId="{E2ECC992-610A-4C12-9F2B-88D1EB25B61B}" destId="{6ED62BD5-C172-4CBB-A616-811E13D64598}" srcOrd="15" destOrd="0" presId="urn:microsoft.com/office/officeart/2005/8/layout/cycle6"/>
    <dgm:cxn modelId="{F5A24EDD-4859-429B-AC16-05A4B9AB04CF}" type="presParOf" srcId="{E2ECC992-610A-4C12-9F2B-88D1EB25B61B}" destId="{F45F40A6-B758-49CC-AEED-C2955478654A}" srcOrd="16" destOrd="0" presId="urn:microsoft.com/office/officeart/2005/8/layout/cycle6"/>
    <dgm:cxn modelId="{BCA51090-E811-49CB-ABAE-C16380C61AC9}" type="presParOf" srcId="{E2ECC992-610A-4C12-9F2B-88D1EB25B61B}" destId="{13969DDF-3842-42AB-8B6A-9AA590524C0C}"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17ABA8-5E0C-47D5-B177-8460B4E480B2}" type="doc">
      <dgm:prSet loTypeId="urn:microsoft.com/office/officeart/2005/8/layout/venn1" loCatId="relationship" qsTypeId="urn:microsoft.com/office/officeart/2005/8/quickstyle/simple1" qsCatId="simple" csTypeId="urn:microsoft.com/office/officeart/2005/8/colors/colorful1" csCatId="colorful" phldr="1"/>
      <dgm:spPr/>
    </dgm:pt>
    <dgm:pt modelId="{AF314CB6-BEF5-4F65-A5EC-C7CF1C440138}">
      <dgm:prSet phldrT="[文字]"/>
      <dgm:spPr/>
      <dgm:t>
        <a:bodyPr/>
        <a:lstStyle/>
        <a:p>
          <a:r>
            <a:rPr lang="zh-TW" altLang="en-US" dirty="0"/>
            <a:t>理解新住民</a:t>
          </a:r>
          <a:endParaRPr lang="en-US" altLang="zh-TW" dirty="0"/>
        </a:p>
        <a:p>
          <a:r>
            <a:rPr lang="zh-TW" altLang="en-US" dirty="0"/>
            <a:t>子女教養狀況</a:t>
          </a:r>
        </a:p>
      </dgm:t>
    </dgm:pt>
    <dgm:pt modelId="{3A9BBDBE-0960-44FC-82C1-D565A5890172}" type="parTrans" cxnId="{F9C7EA89-E901-4FB2-9A01-AC7A66017F2A}">
      <dgm:prSet/>
      <dgm:spPr/>
      <dgm:t>
        <a:bodyPr/>
        <a:lstStyle/>
        <a:p>
          <a:endParaRPr lang="zh-TW" altLang="en-US"/>
        </a:p>
      </dgm:t>
    </dgm:pt>
    <dgm:pt modelId="{BD4C1677-A2EB-4E09-8D0F-9E305FF1C932}" type="sibTrans" cxnId="{F9C7EA89-E901-4FB2-9A01-AC7A66017F2A}">
      <dgm:prSet/>
      <dgm:spPr/>
      <dgm:t>
        <a:bodyPr/>
        <a:lstStyle/>
        <a:p>
          <a:endParaRPr lang="zh-TW" altLang="en-US"/>
        </a:p>
      </dgm:t>
    </dgm:pt>
    <dgm:pt modelId="{E2E7066B-F625-4325-8CA1-CA44BB122D8B}">
      <dgm:prSet phldrT="[文字]"/>
      <dgm:spPr/>
      <dgm:t>
        <a:bodyPr/>
        <a:lstStyle/>
        <a:p>
          <a:r>
            <a:rPr lang="zh-TW" altLang="en-US" dirty="0"/>
            <a:t>改善其</a:t>
          </a:r>
          <a:endParaRPr lang="en-US" altLang="zh-TW" dirty="0"/>
        </a:p>
        <a:p>
          <a:r>
            <a:rPr lang="zh-TW" altLang="en-US" dirty="0"/>
            <a:t>子女教養力</a:t>
          </a:r>
        </a:p>
      </dgm:t>
    </dgm:pt>
    <dgm:pt modelId="{AC085970-825D-4F01-9FA4-FA8083AA4FD6}" type="parTrans" cxnId="{2BD1ABC3-FD68-4E7B-811C-ECFEA269B6C1}">
      <dgm:prSet/>
      <dgm:spPr/>
      <dgm:t>
        <a:bodyPr/>
        <a:lstStyle/>
        <a:p>
          <a:endParaRPr lang="zh-TW" altLang="en-US"/>
        </a:p>
      </dgm:t>
    </dgm:pt>
    <dgm:pt modelId="{0B48DA92-F45E-44B8-AE92-69E4972740BA}" type="sibTrans" cxnId="{2BD1ABC3-FD68-4E7B-811C-ECFEA269B6C1}">
      <dgm:prSet/>
      <dgm:spPr/>
      <dgm:t>
        <a:bodyPr/>
        <a:lstStyle/>
        <a:p>
          <a:endParaRPr lang="zh-TW" altLang="en-US"/>
        </a:p>
      </dgm:t>
    </dgm:pt>
    <dgm:pt modelId="{CB62E48D-D1DD-471F-87AA-30BCBFC15360}">
      <dgm:prSet phldrT="[文字]"/>
      <dgm:spPr/>
      <dgm:t>
        <a:bodyPr/>
        <a:lstStyle/>
        <a:p>
          <a:r>
            <a:rPr lang="zh-TW" altLang="en-US" dirty="0"/>
            <a:t>探知學童</a:t>
          </a:r>
          <a:endParaRPr lang="en-US" altLang="zh-TW" dirty="0"/>
        </a:p>
        <a:p>
          <a:r>
            <a:rPr lang="zh-TW" altLang="en-US" dirty="0"/>
            <a:t>家庭狀況</a:t>
          </a:r>
        </a:p>
      </dgm:t>
    </dgm:pt>
    <dgm:pt modelId="{7AC1E6F8-BD5D-43E0-A405-6473EC0DD261}" type="parTrans" cxnId="{7EEB2250-224A-4076-9E9E-861B5E141105}">
      <dgm:prSet/>
      <dgm:spPr/>
      <dgm:t>
        <a:bodyPr/>
        <a:lstStyle/>
        <a:p>
          <a:endParaRPr lang="zh-TW" altLang="en-US"/>
        </a:p>
      </dgm:t>
    </dgm:pt>
    <dgm:pt modelId="{68358DC8-7FF6-443E-96F8-3A86E97B435D}" type="sibTrans" cxnId="{7EEB2250-224A-4076-9E9E-861B5E141105}">
      <dgm:prSet/>
      <dgm:spPr/>
      <dgm:t>
        <a:bodyPr/>
        <a:lstStyle/>
        <a:p>
          <a:endParaRPr lang="zh-TW" altLang="en-US"/>
        </a:p>
      </dgm:t>
    </dgm:pt>
    <dgm:pt modelId="{EED0550B-DD26-4858-80DF-4C91FC514FC9}" type="pres">
      <dgm:prSet presAssocID="{9117ABA8-5E0C-47D5-B177-8460B4E480B2}" presName="compositeShape" presStyleCnt="0">
        <dgm:presLayoutVars>
          <dgm:chMax val="7"/>
          <dgm:dir/>
          <dgm:resizeHandles val="exact"/>
        </dgm:presLayoutVars>
      </dgm:prSet>
      <dgm:spPr/>
    </dgm:pt>
    <dgm:pt modelId="{ACA8F879-834B-4924-9D4E-DB63D7DE6C60}" type="pres">
      <dgm:prSet presAssocID="{AF314CB6-BEF5-4F65-A5EC-C7CF1C440138}" presName="circ1" presStyleLbl="vennNode1" presStyleIdx="0" presStyleCnt="3" custScaleX="115731" custScaleY="113325"/>
      <dgm:spPr/>
      <dgm:t>
        <a:bodyPr/>
        <a:lstStyle/>
        <a:p>
          <a:endParaRPr lang="zh-TW" altLang="en-US"/>
        </a:p>
      </dgm:t>
    </dgm:pt>
    <dgm:pt modelId="{874225E3-0B18-4475-90C0-135C88305488}" type="pres">
      <dgm:prSet presAssocID="{AF314CB6-BEF5-4F65-A5EC-C7CF1C440138}" presName="circ1Tx" presStyleLbl="revTx" presStyleIdx="0" presStyleCnt="0">
        <dgm:presLayoutVars>
          <dgm:chMax val="0"/>
          <dgm:chPref val="0"/>
          <dgm:bulletEnabled val="1"/>
        </dgm:presLayoutVars>
      </dgm:prSet>
      <dgm:spPr/>
      <dgm:t>
        <a:bodyPr/>
        <a:lstStyle/>
        <a:p>
          <a:endParaRPr lang="zh-TW" altLang="en-US"/>
        </a:p>
      </dgm:t>
    </dgm:pt>
    <dgm:pt modelId="{46078303-0B98-4712-BC36-9D5B0952FDC9}" type="pres">
      <dgm:prSet presAssocID="{E2E7066B-F625-4325-8CA1-CA44BB122D8B}" presName="circ2" presStyleLbl="vennNode1" presStyleIdx="1" presStyleCnt="3" custScaleX="115689" custScaleY="113344" custLinFactNeighborX="9848"/>
      <dgm:spPr/>
      <dgm:t>
        <a:bodyPr/>
        <a:lstStyle/>
        <a:p>
          <a:endParaRPr lang="zh-TW" altLang="en-US"/>
        </a:p>
      </dgm:t>
    </dgm:pt>
    <dgm:pt modelId="{99A81DB9-FD4D-493A-9C84-7C7D55F760B4}" type="pres">
      <dgm:prSet presAssocID="{E2E7066B-F625-4325-8CA1-CA44BB122D8B}" presName="circ2Tx" presStyleLbl="revTx" presStyleIdx="0" presStyleCnt="0">
        <dgm:presLayoutVars>
          <dgm:chMax val="0"/>
          <dgm:chPref val="0"/>
          <dgm:bulletEnabled val="1"/>
        </dgm:presLayoutVars>
      </dgm:prSet>
      <dgm:spPr/>
      <dgm:t>
        <a:bodyPr/>
        <a:lstStyle/>
        <a:p>
          <a:endParaRPr lang="zh-TW" altLang="en-US"/>
        </a:p>
      </dgm:t>
    </dgm:pt>
    <dgm:pt modelId="{FA4132AC-7AE7-48E3-B420-9C8198879417}" type="pres">
      <dgm:prSet presAssocID="{CB62E48D-D1DD-471F-87AA-30BCBFC15360}" presName="circ3" presStyleLbl="vennNode1" presStyleIdx="2" presStyleCnt="3" custScaleX="115689" custScaleY="113344" custLinFactNeighborX="-4376"/>
      <dgm:spPr/>
      <dgm:t>
        <a:bodyPr/>
        <a:lstStyle/>
        <a:p>
          <a:endParaRPr lang="zh-TW" altLang="en-US"/>
        </a:p>
      </dgm:t>
    </dgm:pt>
    <dgm:pt modelId="{FAF94AE5-68D8-42BC-A09A-64089A6A0D74}" type="pres">
      <dgm:prSet presAssocID="{CB62E48D-D1DD-471F-87AA-30BCBFC15360}" presName="circ3Tx" presStyleLbl="revTx" presStyleIdx="0" presStyleCnt="0">
        <dgm:presLayoutVars>
          <dgm:chMax val="0"/>
          <dgm:chPref val="0"/>
          <dgm:bulletEnabled val="1"/>
        </dgm:presLayoutVars>
      </dgm:prSet>
      <dgm:spPr/>
      <dgm:t>
        <a:bodyPr/>
        <a:lstStyle/>
        <a:p>
          <a:endParaRPr lang="zh-TW" altLang="en-US"/>
        </a:p>
      </dgm:t>
    </dgm:pt>
  </dgm:ptLst>
  <dgm:cxnLst>
    <dgm:cxn modelId="{2BD1ABC3-FD68-4E7B-811C-ECFEA269B6C1}" srcId="{9117ABA8-5E0C-47D5-B177-8460B4E480B2}" destId="{E2E7066B-F625-4325-8CA1-CA44BB122D8B}" srcOrd="1" destOrd="0" parTransId="{AC085970-825D-4F01-9FA4-FA8083AA4FD6}" sibTransId="{0B48DA92-F45E-44B8-AE92-69E4972740BA}"/>
    <dgm:cxn modelId="{CB34C3E7-32A8-41FB-A4E4-FAD147B9009B}" type="presOf" srcId="{E2E7066B-F625-4325-8CA1-CA44BB122D8B}" destId="{99A81DB9-FD4D-493A-9C84-7C7D55F760B4}" srcOrd="1" destOrd="0" presId="urn:microsoft.com/office/officeart/2005/8/layout/venn1"/>
    <dgm:cxn modelId="{7EEB2250-224A-4076-9E9E-861B5E141105}" srcId="{9117ABA8-5E0C-47D5-B177-8460B4E480B2}" destId="{CB62E48D-D1DD-471F-87AA-30BCBFC15360}" srcOrd="2" destOrd="0" parTransId="{7AC1E6F8-BD5D-43E0-A405-6473EC0DD261}" sibTransId="{68358DC8-7FF6-443E-96F8-3A86E97B435D}"/>
    <dgm:cxn modelId="{7B5821D8-6761-4BD3-8B80-959F6C04938D}" type="presOf" srcId="{AF314CB6-BEF5-4F65-A5EC-C7CF1C440138}" destId="{ACA8F879-834B-4924-9D4E-DB63D7DE6C60}" srcOrd="0" destOrd="0" presId="urn:microsoft.com/office/officeart/2005/8/layout/venn1"/>
    <dgm:cxn modelId="{B4834CFA-1A06-4DBC-ACCF-5C787539B23B}" type="presOf" srcId="{CB62E48D-D1DD-471F-87AA-30BCBFC15360}" destId="{FA4132AC-7AE7-48E3-B420-9C8198879417}" srcOrd="0" destOrd="0" presId="urn:microsoft.com/office/officeart/2005/8/layout/venn1"/>
    <dgm:cxn modelId="{9C1E1808-1468-4C94-91FA-88BBAF421903}" type="presOf" srcId="{CB62E48D-D1DD-471F-87AA-30BCBFC15360}" destId="{FAF94AE5-68D8-42BC-A09A-64089A6A0D74}" srcOrd="1" destOrd="0" presId="urn:microsoft.com/office/officeart/2005/8/layout/venn1"/>
    <dgm:cxn modelId="{F248AC26-980E-470B-B603-09A078C176E4}" type="presOf" srcId="{E2E7066B-F625-4325-8CA1-CA44BB122D8B}" destId="{46078303-0B98-4712-BC36-9D5B0952FDC9}" srcOrd="0" destOrd="0" presId="urn:microsoft.com/office/officeart/2005/8/layout/venn1"/>
    <dgm:cxn modelId="{F9C7EA89-E901-4FB2-9A01-AC7A66017F2A}" srcId="{9117ABA8-5E0C-47D5-B177-8460B4E480B2}" destId="{AF314CB6-BEF5-4F65-A5EC-C7CF1C440138}" srcOrd="0" destOrd="0" parTransId="{3A9BBDBE-0960-44FC-82C1-D565A5890172}" sibTransId="{BD4C1677-A2EB-4E09-8D0F-9E305FF1C932}"/>
    <dgm:cxn modelId="{A4B8E1C8-5FC3-4042-8C24-84B051114921}" type="presOf" srcId="{9117ABA8-5E0C-47D5-B177-8460B4E480B2}" destId="{EED0550B-DD26-4858-80DF-4C91FC514FC9}" srcOrd="0" destOrd="0" presId="urn:microsoft.com/office/officeart/2005/8/layout/venn1"/>
    <dgm:cxn modelId="{82A9D43E-1CE2-46EB-AB83-1209F4425174}" type="presOf" srcId="{AF314CB6-BEF5-4F65-A5EC-C7CF1C440138}" destId="{874225E3-0B18-4475-90C0-135C88305488}" srcOrd="1" destOrd="0" presId="urn:microsoft.com/office/officeart/2005/8/layout/venn1"/>
    <dgm:cxn modelId="{70887661-15D2-4722-8DFE-15B191B8D7D3}" type="presParOf" srcId="{EED0550B-DD26-4858-80DF-4C91FC514FC9}" destId="{ACA8F879-834B-4924-9D4E-DB63D7DE6C60}" srcOrd="0" destOrd="0" presId="urn:microsoft.com/office/officeart/2005/8/layout/venn1"/>
    <dgm:cxn modelId="{6DC638A4-800B-4BC3-9C16-EABD1C497BC9}" type="presParOf" srcId="{EED0550B-DD26-4858-80DF-4C91FC514FC9}" destId="{874225E3-0B18-4475-90C0-135C88305488}" srcOrd="1" destOrd="0" presId="urn:microsoft.com/office/officeart/2005/8/layout/venn1"/>
    <dgm:cxn modelId="{2E606B25-3E96-45B1-90B8-EA961D4CF5D6}" type="presParOf" srcId="{EED0550B-DD26-4858-80DF-4C91FC514FC9}" destId="{46078303-0B98-4712-BC36-9D5B0952FDC9}" srcOrd="2" destOrd="0" presId="urn:microsoft.com/office/officeart/2005/8/layout/venn1"/>
    <dgm:cxn modelId="{082FC4D6-AB1A-41DD-89F8-636D9C944808}" type="presParOf" srcId="{EED0550B-DD26-4858-80DF-4C91FC514FC9}" destId="{99A81DB9-FD4D-493A-9C84-7C7D55F760B4}" srcOrd="3" destOrd="0" presId="urn:microsoft.com/office/officeart/2005/8/layout/venn1"/>
    <dgm:cxn modelId="{66E76C64-94E9-49BA-94E3-CB8FE39B119B}" type="presParOf" srcId="{EED0550B-DD26-4858-80DF-4C91FC514FC9}" destId="{FA4132AC-7AE7-48E3-B420-9C8198879417}" srcOrd="4" destOrd="0" presId="urn:microsoft.com/office/officeart/2005/8/layout/venn1"/>
    <dgm:cxn modelId="{6DC5AFD1-E390-49E0-BE4D-86A4D732D7FB}" type="presParOf" srcId="{EED0550B-DD26-4858-80DF-4C91FC514FC9}" destId="{FAF94AE5-68D8-42BC-A09A-64089A6A0D7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E26A3-09CD-4506-A168-6A49ADBA857F}">
      <dsp:nvSpPr>
        <dsp:cNvPr id="0" name=""/>
        <dsp:cNvSpPr/>
      </dsp:nvSpPr>
      <dsp:spPr>
        <a:xfrm>
          <a:off x="2048884" y="3024051"/>
          <a:ext cx="408848" cy="1318537"/>
        </a:xfrm>
        <a:custGeom>
          <a:avLst/>
          <a:gdLst/>
          <a:ahLst/>
          <a:cxnLst/>
          <a:rect l="0" t="0" r="0" b="0"/>
          <a:pathLst>
            <a:path>
              <a:moveTo>
                <a:pt x="0" y="0"/>
              </a:moveTo>
              <a:lnTo>
                <a:pt x="204424" y="0"/>
              </a:lnTo>
              <a:lnTo>
                <a:pt x="204424" y="1318537"/>
              </a:lnTo>
              <a:lnTo>
                <a:pt x="408848" y="1318537"/>
              </a:lnTo>
            </a:path>
          </a:pathLst>
        </a:cu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25E900-D50C-48BE-A6CB-02E260768CED}">
      <dsp:nvSpPr>
        <dsp:cNvPr id="0" name=""/>
        <dsp:cNvSpPr/>
      </dsp:nvSpPr>
      <dsp:spPr>
        <a:xfrm>
          <a:off x="2048884" y="3024051"/>
          <a:ext cx="408848" cy="439512"/>
        </a:xfrm>
        <a:custGeom>
          <a:avLst/>
          <a:gdLst/>
          <a:ahLst/>
          <a:cxnLst/>
          <a:rect l="0" t="0" r="0" b="0"/>
          <a:pathLst>
            <a:path>
              <a:moveTo>
                <a:pt x="0" y="0"/>
              </a:moveTo>
              <a:lnTo>
                <a:pt x="204424" y="0"/>
              </a:lnTo>
              <a:lnTo>
                <a:pt x="204424" y="439512"/>
              </a:lnTo>
              <a:lnTo>
                <a:pt x="408848" y="439512"/>
              </a:lnTo>
            </a:path>
          </a:pathLst>
        </a:cu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1EE3D9-9265-40A4-9676-4F1E72EC9B2F}">
      <dsp:nvSpPr>
        <dsp:cNvPr id="0" name=""/>
        <dsp:cNvSpPr/>
      </dsp:nvSpPr>
      <dsp:spPr>
        <a:xfrm>
          <a:off x="2048884" y="2584538"/>
          <a:ext cx="408848" cy="439512"/>
        </a:xfrm>
        <a:custGeom>
          <a:avLst/>
          <a:gdLst/>
          <a:ahLst/>
          <a:cxnLst/>
          <a:rect l="0" t="0" r="0" b="0"/>
          <a:pathLst>
            <a:path>
              <a:moveTo>
                <a:pt x="0" y="439512"/>
              </a:moveTo>
              <a:lnTo>
                <a:pt x="204424" y="439512"/>
              </a:lnTo>
              <a:lnTo>
                <a:pt x="204424" y="0"/>
              </a:lnTo>
              <a:lnTo>
                <a:pt x="408848" y="0"/>
              </a:lnTo>
            </a:path>
          </a:pathLst>
        </a:cu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D69098-CBCE-4B51-BF8D-96F5CC03CAF0}">
      <dsp:nvSpPr>
        <dsp:cNvPr id="0" name=""/>
        <dsp:cNvSpPr/>
      </dsp:nvSpPr>
      <dsp:spPr>
        <a:xfrm>
          <a:off x="2048884" y="1705513"/>
          <a:ext cx="408848" cy="1318537"/>
        </a:xfrm>
        <a:custGeom>
          <a:avLst/>
          <a:gdLst/>
          <a:ahLst/>
          <a:cxnLst/>
          <a:rect l="0" t="0" r="0" b="0"/>
          <a:pathLst>
            <a:path>
              <a:moveTo>
                <a:pt x="0" y="1318537"/>
              </a:moveTo>
              <a:lnTo>
                <a:pt x="204424" y="1318537"/>
              </a:lnTo>
              <a:lnTo>
                <a:pt x="204424" y="0"/>
              </a:lnTo>
              <a:lnTo>
                <a:pt x="408848" y="0"/>
              </a:lnTo>
            </a:path>
          </a:pathLst>
        </a:custGeom>
        <a:noFill/>
        <a:ln w="1079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EB6A5D-AC12-480D-A304-014E8EDBFB00}">
      <dsp:nvSpPr>
        <dsp:cNvPr id="0" name=""/>
        <dsp:cNvSpPr/>
      </dsp:nvSpPr>
      <dsp:spPr>
        <a:xfrm>
          <a:off x="4639" y="2712303"/>
          <a:ext cx="2044244" cy="623494"/>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kern="1200" dirty="0"/>
            <a:t>政府的角色</a:t>
          </a:r>
        </a:p>
      </dsp:txBody>
      <dsp:txXfrm>
        <a:off x="4639" y="2712303"/>
        <a:ext cx="2044244" cy="623494"/>
      </dsp:txXfrm>
    </dsp:sp>
    <dsp:sp modelId="{EDC15B16-643A-443C-84AA-CC8D9DF0996D}">
      <dsp:nvSpPr>
        <dsp:cNvPr id="0" name=""/>
        <dsp:cNvSpPr/>
      </dsp:nvSpPr>
      <dsp:spPr>
        <a:xfrm>
          <a:off x="2457733" y="1393765"/>
          <a:ext cx="2044244" cy="623494"/>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kern="1200" dirty="0"/>
            <a:t>促進族群和諧</a:t>
          </a:r>
        </a:p>
      </dsp:txBody>
      <dsp:txXfrm>
        <a:off x="2457733" y="1393765"/>
        <a:ext cx="2044244" cy="623494"/>
      </dsp:txXfrm>
    </dsp:sp>
    <dsp:sp modelId="{B0CA564E-5717-4A73-BC73-FB6DE5D3176D}">
      <dsp:nvSpPr>
        <dsp:cNvPr id="0" name=""/>
        <dsp:cNvSpPr/>
      </dsp:nvSpPr>
      <dsp:spPr>
        <a:xfrm>
          <a:off x="2457733" y="2272791"/>
          <a:ext cx="2044244" cy="623494"/>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kern="1200" dirty="0"/>
            <a:t>促進族群文化發展</a:t>
          </a:r>
        </a:p>
      </dsp:txBody>
      <dsp:txXfrm>
        <a:off x="2457733" y="2272791"/>
        <a:ext cx="2044244" cy="623494"/>
      </dsp:txXfrm>
    </dsp:sp>
    <dsp:sp modelId="{FE7C2455-CDF0-4FCA-861F-069FE9006DCA}">
      <dsp:nvSpPr>
        <dsp:cNvPr id="0" name=""/>
        <dsp:cNvSpPr/>
      </dsp:nvSpPr>
      <dsp:spPr>
        <a:xfrm>
          <a:off x="2457733" y="3151816"/>
          <a:ext cx="2044244" cy="623494"/>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kern="1200" dirty="0"/>
            <a:t>扶植族群特色產業</a:t>
          </a:r>
        </a:p>
      </dsp:txBody>
      <dsp:txXfrm>
        <a:off x="2457733" y="3151816"/>
        <a:ext cx="2044244" cy="623494"/>
      </dsp:txXfrm>
    </dsp:sp>
    <dsp:sp modelId="{B0D6557A-3FFB-418E-A48C-082E1EB0FBED}">
      <dsp:nvSpPr>
        <dsp:cNvPr id="0" name=""/>
        <dsp:cNvSpPr/>
      </dsp:nvSpPr>
      <dsp:spPr>
        <a:xfrm>
          <a:off x="2457733" y="4030841"/>
          <a:ext cx="5427592" cy="623494"/>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kern="1200" dirty="0"/>
            <a:t>強化對各族群弱勢人口相關照顧與權益保障措施</a:t>
          </a:r>
        </a:p>
      </dsp:txBody>
      <dsp:txXfrm>
        <a:off x="2457733" y="4030841"/>
        <a:ext cx="5427592" cy="623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C6075-6234-4D38-A188-4FDE1C350188}">
      <dsp:nvSpPr>
        <dsp:cNvPr id="0" name=""/>
        <dsp:cNvSpPr/>
      </dsp:nvSpPr>
      <dsp:spPr>
        <a:xfrm>
          <a:off x="4494031" y="2259"/>
          <a:ext cx="1566726" cy="1018372"/>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a:t>學歷採認與就學</a:t>
          </a:r>
        </a:p>
      </dsp:txBody>
      <dsp:txXfrm>
        <a:off x="4543744" y="51972"/>
        <a:ext cx="1467300" cy="918946"/>
      </dsp:txXfrm>
    </dsp:sp>
    <dsp:sp modelId="{A8A9F229-3EA7-4436-A2E3-BAA155C6110E}">
      <dsp:nvSpPr>
        <dsp:cNvPr id="0" name=""/>
        <dsp:cNvSpPr/>
      </dsp:nvSpPr>
      <dsp:spPr>
        <a:xfrm>
          <a:off x="2875504" y="511445"/>
          <a:ext cx="4803779" cy="4803779"/>
        </a:xfrm>
        <a:custGeom>
          <a:avLst/>
          <a:gdLst/>
          <a:ahLst/>
          <a:cxnLst/>
          <a:rect l="0" t="0" r="0" b="0"/>
          <a:pathLst>
            <a:path>
              <a:moveTo>
                <a:pt x="3195293" y="134824"/>
              </a:moveTo>
              <a:arcTo wR="2401889" hR="2401889" stAng="17357310" swAng="1503634"/>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92D8B1-A2B7-4C08-8D56-72F35F9FC009}">
      <dsp:nvSpPr>
        <dsp:cNvPr id="0" name=""/>
        <dsp:cNvSpPr/>
      </dsp:nvSpPr>
      <dsp:spPr>
        <a:xfrm>
          <a:off x="6574128" y="1203204"/>
          <a:ext cx="1566726" cy="1018372"/>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a:t>課程與教材</a:t>
          </a:r>
        </a:p>
      </dsp:txBody>
      <dsp:txXfrm>
        <a:off x="6623841" y="1252917"/>
        <a:ext cx="1467300" cy="918946"/>
      </dsp:txXfrm>
    </dsp:sp>
    <dsp:sp modelId="{49656018-22BF-41D8-BE92-9025F7BDA671}">
      <dsp:nvSpPr>
        <dsp:cNvPr id="0" name=""/>
        <dsp:cNvSpPr/>
      </dsp:nvSpPr>
      <dsp:spPr>
        <a:xfrm>
          <a:off x="2875504" y="511445"/>
          <a:ext cx="4803779" cy="4803779"/>
        </a:xfrm>
        <a:custGeom>
          <a:avLst/>
          <a:gdLst/>
          <a:ahLst/>
          <a:cxnLst/>
          <a:rect l="0" t="0" r="0" b="0"/>
          <a:pathLst>
            <a:path>
              <a:moveTo>
                <a:pt x="4705954" y="1723391"/>
              </a:moveTo>
              <a:arcTo wR="2401889" hR="2401889" stAng="20615485" swAng="1969030"/>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15707BA-0417-4E25-B15C-3E898BDA395A}">
      <dsp:nvSpPr>
        <dsp:cNvPr id="0" name=""/>
        <dsp:cNvSpPr/>
      </dsp:nvSpPr>
      <dsp:spPr>
        <a:xfrm>
          <a:off x="6574128" y="3605093"/>
          <a:ext cx="1566726" cy="1018372"/>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a:t>家庭教育</a:t>
          </a:r>
          <a:endParaRPr lang="en-US" altLang="zh-TW" sz="1600" kern="1200" dirty="0"/>
        </a:p>
        <a:p>
          <a:pPr lvl="0" algn="ctr" defTabSz="711200">
            <a:lnSpc>
              <a:spcPct val="90000"/>
            </a:lnSpc>
            <a:spcBef>
              <a:spcPct val="0"/>
            </a:spcBef>
            <a:spcAft>
              <a:spcPct val="35000"/>
            </a:spcAft>
          </a:pPr>
          <a:r>
            <a:rPr lang="zh-TW" altLang="en-US" sz="1600" kern="1200" dirty="0"/>
            <a:t>中心</a:t>
          </a:r>
        </a:p>
      </dsp:txBody>
      <dsp:txXfrm>
        <a:off x="6623841" y="3654806"/>
        <a:ext cx="1467300" cy="918946"/>
      </dsp:txXfrm>
    </dsp:sp>
    <dsp:sp modelId="{B775E40B-5900-4EA0-AA64-46FD7739181C}">
      <dsp:nvSpPr>
        <dsp:cNvPr id="0" name=""/>
        <dsp:cNvSpPr/>
      </dsp:nvSpPr>
      <dsp:spPr>
        <a:xfrm>
          <a:off x="2875504" y="511445"/>
          <a:ext cx="4803779" cy="4803779"/>
        </a:xfrm>
        <a:custGeom>
          <a:avLst/>
          <a:gdLst/>
          <a:ahLst/>
          <a:cxnLst/>
          <a:rect l="0" t="0" r="0" b="0"/>
          <a:pathLst>
            <a:path>
              <a:moveTo>
                <a:pt x="4080877" y="4119467"/>
              </a:moveTo>
              <a:arcTo wR="2401889" hR="2401889" stAng="2739057" swAng="1503634"/>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861E39-4D79-4746-8C74-E7727609F355}">
      <dsp:nvSpPr>
        <dsp:cNvPr id="0" name=""/>
        <dsp:cNvSpPr/>
      </dsp:nvSpPr>
      <dsp:spPr>
        <a:xfrm>
          <a:off x="4494031" y="4806038"/>
          <a:ext cx="1566726" cy="1018372"/>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a:t>獎助學金</a:t>
          </a:r>
        </a:p>
      </dsp:txBody>
      <dsp:txXfrm>
        <a:off x="4543744" y="4855751"/>
        <a:ext cx="1467300" cy="918946"/>
      </dsp:txXfrm>
    </dsp:sp>
    <dsp:sp modelId="{68140B78-770D-48CA-A0F6-4B51B86EEAEA}">
      <dsp:nvSpPr>
        <dsp:cNvPr id="0" name=""/>
        <dsp:cNvSpPr/>
      </dsp:nvSpPr>
      <dsp:spPr>
        <a:xfrm>
          <a:off x="2875504" y="511445"/>
          <a:ext cx="4803779" cy="4803779"/>
        </a:xfrm>
        <a:custGeom>
          <a:avLst/>
          <a:gdLst/>
          <a:ahLst/>
          <a:cxnLst/>
          <a:rect l="0" t="0" r="0" b="0"/>
          <a:pathLst>
            <a:path>
              <a:moveTo>
                <a:pt x="1608485" y="4668954"/>
              </a:moveTo>
              <a:arcTo wR="2401889" hR="2401889" stAng="6557310" swAng="1503634"/>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D2FF19-0BD8-4C5E-9862-5E46D1ED4709}">
      <dsp:nvSpPr>
        <dsp:cNvPr id="0" name=""/>
        <dsp:cNvSpPr/>
      </dsp:nvSpPr>
      <dsp:spPr>
        <a:xfrm>
          <a:off x="2413933" y="3605093"/>
          <a:ext cx="1566726" cy="1018372"/>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a:t>全國新住民學習中心</a:t>
          </a:r>
        </a:p>
      </dsp:txBody>
      <dsp:txXfrm>
        <a:off x="2463646" y="3654806"/>
        <a:ext cx="1467300" cy="918946"/>
      </dsp:txXfrm>
    </dsp:sp>
    <dsp:sp modelId="{6278A945-E23F-4E87-AA50-2B809ACBC5EF}">
      <dsp:nvSpPr>
        <dsp:cNvPr id="0" name=""/>
        <dsp:cNvSpPr/>
      </dsp:nvSpPr>
      <dsp:spPr>
        <a:xfrm>
          <a:off x="2875504" y="511445"/>
          <a:ext cx="4803779" cy="4803779"/>
        </a:xfrm>
        <a:custGeom>
          <a:avLst/>
          <a:gdLst/>
          <a:ahLst/>
          <a:cxnLst/>
          <a:rect l="0" t="0" r="0" b="0"/>
          <a:pathLst>
            <a:path>
              <a:moveTo>
                <a:pt x="97824" y="3080387"/>
              </a:moveTo>
              <a:arcTo wR="2401889" hR="2401889" stAng="9815485" swAng="1969030"/>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26832C-630B-4FA5-9178-5E50EFDE6508}">
      <dsp:nvSpPr>
        <dsp:cNvPr id="0" name=""/>
        <dsp:cNvSpPr/>
      </dsp:nvSpPr>
      <dsp:spPr>
        <a:xfrm>
          <a:off x="2413933" y="1203204"/>
          <a:ext cx="1566726" cy="1018372"/>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a:t>新住民母語文化學習</a:t>
          </a:r>
        </a:p>
      </dsp:txBody>
      <dsp:txXfrm>
        <a:off x="2463646" y="1252917"/>
        <a:ext cx="1467300" cy="918946"/>
      </dsp:txXfrm>
    </dsp:sp>
    <dsp:sp modelId="{C3CC57A6-C7B5-4ACE-B654-B3B5EC49E7E8}">
      <dsp:nvSpPr>
        <dsp:cNvPr id="0" name=""/>
        <dsp:cNvSpPr/>
      </dsp:nvSpPr>
      <dsp:spPr>
        <a:xfrm>
          <a:off x="2875504" y="511445"/>
          <a:ext cx="4803779" cy="4803779"/>
        </a:xfrm>
        <a:custGeom>
          <a:avLst/>
          <a:gdLst/>
          <a:ahLst/>
          <a:cxnLst/>
          <a:rect l="0" t="0" r="0" b="0"/>
          <a:pathLst>
            <a:path>
              <a:moveTo>
                <a:pt x="722901" y="684311"/>
              </a:moveTo>
              <a:arcTo wR="2401889" hR="2401889" stAng="13539057" swAng="1503634"/>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C6075-6234-4D38-A188-4FDE1C350188}">
      <dsp:nvSpPr>
        <dsp:cNvPr id="0" name=""/>
        <dsp:cNvSpPr/>
      </dsp:nvSpPr>
      <dsp:spPr>
        <a:xfrm>
          <a:off x="4992917" y="4033"/>
          <a:ext cx="1677119" cy="1090127"/>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a:t>中央推動</a:t>
          </a:r>
          <a:endParaRPr lang="en-US" altLang="zh-TW" sz="1700" kern="1200" dirty="0"/>
        </a:p>
        <a:p>
          <a:pPr lvl="0" algn="ctr" defTabSz="755650">
            <a:lnSpc>
              <a:spcPct val="90000"/>
            </a:lnSpc>
            <a:spcBef>
              <a:spcPct val="0"/>
            </a:spcBef>
            <a:spcAft>
              <a:spcPct val="35000"/>
            </a:spcAft>
          </a:pPr>
          <a:r>
            <a:rPr lang="zh-TW" altLang="en-US" sz="1700" kern="1200" dirty="0"/>
            <a:t>輔導措施</a:t>
          </a:r>
        </a:p>
      </dsp:txBody>
      <dsp:txXfrm>
        <a:off x="5046133" y="57249"/>
        <a:ext cx="1570687" cy="983695"/>
      </dsp:txXfrm>
    </dsp:sp>
    <dsp:sp modelId="{A8A9F229-3EA7-4436-A2E3-BAA155C6110E}">
      <dsp:nvSpPr>
        <dsp:cNvPr id="0" name=""/>
        <dsp:cNvSpPr/>
      </dsp:nvSpPr>
      <dsp:spPr>
        <a:xfrm>
          <a:off x="3264765" y="549097"/>
          <a:ext cx="5133423" cy="5133423"/>
        </a:xfrm>
        <a:custGeom>
          <a:avLst/>
          <a:gdLst/>
          <a:ahLst/>
          <a:cxnLst/>
          <a:rect l="0" t="0" r="0" b="0"/>
          <a:pathLst>
            <a:path>
              <a:moveTo>
                <a:pt x="3415972" y="144571"/>
              </a:moveTo>
              <a:arcTo wR="2566711" hR="2566711" stAng="17359313" swAng="1499881"/>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92D8B1-A2B7-4C08-8D56-72F35F9FC009}">
      <dsp:nvSpPr>
        <dsp:cNvPr id="0" name=""/>
        <dsp:cNvSpPr/>
      </dsp:nvSpPr>
      <dsp:spPr>
        <a:xfrm>
          <a:off x="7215755" y="1287389"/>
          <a:ext cx="1677119" cy="1090127"/>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a:t>地方政府適應生活輔導</a:t>
          </a:r>
        </a:p>
      </dsp:txBody>
      <dsp:txXfrm>
        <a:off x="7268971" y="1340605"/>
        <a:ext cx="1570687" cy="983695"/>
      </dsp:txXfrm>
    </dsp:sp>
    <dsp:sp modelId="{49656018-22BF-41D8-BE92-9025F7BDA671}">
      <dsp:nvSpPr>
        <dsp:cNvPr id="0" name=""/>
        <dsp:cNvSpPr/>
      </dsp:nvSpPr>
      <dsp:spPr>
        <a:xfrm>
          <a:off x="3264765" y="549097"/>
          <a:ext cx="5133423" cy="5133423"/>
        </a:xfrm>
        <a:custGeom>
          <a:avLst/>
          <a:gdLst/>
          <a:ahLst/>
          <a:cxnLst/>
          <a:rect l="0" t="0" r="0" b="0"/>
          <a:pathLst>
            <a:path>
              <a:moveTo>
                <a:pt x="5029156" y="1842573"/>
              </a:moveTo>
              <a:arcTo wR="2566711" hR="2566711" stAng="20616769" swAng="1966462"/>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7B1AB4-EA8E-46FE-8F4D-C5E72840C209}">
      <dsp:nvSpPr>
        <dsp:cNvPr id="0" name=""/>
        <dsp:cNvSpPr/>
      </dsp:nvSpPr>
      <dsp:spPr>
        <a:xfrm>
          <a:off x="7215755" y="3854101"/>
          <a:ext cx="1677119" cy="1090127"/>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a:t>地方政府</a:t>
          </a:r>
          <a:endParaRPr lang="en-US" altLang="zh-TW" sz="1700" kern="1200" dirty="0"/>
        </a:p>
        <a:p>
          <a:pPr lvl="0" algn="ctr" defTabSz="755650">
            <a:lnSpc>
              <a:spcPct val="90000"/>
            </a:lnSpc>
            <a:spcBef>
              <a:spcPct val="0"/>
            </a:spcBef>
            <a:spcAft>
              <a:spcPct val="35000"/>
            </a:spcAft>
          </a:pPr>
          <a:r>
            <a:rPr lang="zh-TW" altLang="en-US" sz="1700" kern="1200" dirty="0"/>
            <a:t>相關網站</a:t>
          </a:r>
        </a:p>
      </dsp:txBody>
      <dsp:txXfrm>
        <a:off x="7268971" y="3907317"/>
        <a:ext cx="1570687" cy="983695"/>
      </dsp:txXfrm>
    </dsp:sp>
    <dsp:sp modelId="{4D28AA37-F42A-413F-9D17-B3C3FEBA262B}">
      <dsp:nvSpPr>
        <dsp:cNvPr id="0" name=""/>
        <dsp:cNvSpPr/>
      </dsp:nvSpPr>
      <dsp:spPr>
        <a:xfrm>
          <a:off x="3264765" y="549097"/>
          <a:ext cx="5133423" cy="5133423"/>
        </a:xfrm>
        <a:custGeom>
          <a:avLst/>
          <a:gdLst/>
          <a:ahLst/>
          <a:cxnLst/>
          <a:rect l="0" t="0" r="0" b="0"/>
          <a:pathLst>
            <a:path>
              <a:moveTo>
                <a:pt x="4359980" y="4403065"/>
              </a:moveTo>
              <a:arcTo wR="2566711" hR="2566711" stAng="2740806" swAng="1499881"/>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7E9D0A-E7AC-4791-9ED3-780E17938D7B}">
      <dsp:nvSpPr>
        <dsp:cNvPr id="0" name=""/>
        <dsp:cNvSpPr/>
      </dsp:nvSpPr>
      <dsp:spPr>
        <a:xfrm>
          <a:off x="4992917" y="5137457"/>
          <a:ext cx="1677119" cy="1090127"/>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a:t>在台生活</a:t>
          </a:r>
          <a:endParaRPr lang="en-US" altLang="zh-TW" sz="1700" kern="1200" dirty="0"/>
        </a:p>
        <a:p>
          <a:pPr lvl="0" algn="ctr" defTabSz="755650">
            <a:lnSpc>
              <a:spcPct val="90000"/>
            </a:lnSpc>
            <a:spcBef>
              <a:spcPct val="0"/>
            </a:spcBef>
            <a:spcAft>
              <a:spcPct val="35000"/>
            </a:spcAft>
          </a:pPr>
          <a:r>
            <a:rPr lang="zh-TW" altLang="en-US" sz="1700" kern="1200" dirty="0"/>
            <a:t>資訊</a:t>
          </a:r>
        </a:p>
      </dsp:txBody>
      <dsp:txXfrm>
        <a:off x="5046133" y="5190673"/>
        <a:ext cx="1570687" cy="983695"/>
      </dsp:txXfrm>
    </dsp:sp>
    <dsp:sp modelId="{56F2059D-F0A4-4096-B0A3-2CC2F0B14513}">
      <dsp:nvSpPr>
        <dsp:cNvPr id="0" name=""/>
        <dsp:cNvSpPr/>
      </dsp:nvSpPr>
      <dsp:spPr>
        <a:xfrm>
          <a:off x="3264765" y="549097"/>
          <a:ext cx="5133423" cy="5133423"/>
        </a:xfrm>
        <a:custGeom>
          <a:avLst/>
          <a:gdLst/>
          <a:ahLst/>
          <a:cxnLst/>
          <a:rect l="0" t="0" r="0" b="0"/>
          <a:pathLst>
            <a:path>
              <a:moveTo>
                <a:pt x="1717451" y="4988852"/>
              </a:moveTo>
              <a:arcTo wR="2566711" hR="2566711" stAng="6559313" swAng="1499881"/>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4A9E3B4-957A-4FA0-92B3-F84CED29081D}">
      <dsp:nvSpPr>
        <dsp:cNvPr id="0" name=""/>
        <dsp:cNvSpPr/>
      </dsp:nvSpPr>
      <dsp:spPr>
        <a:xfrm>
          <a:off x="2770079" y="3854101"/>
          <a:ext cx="1677119" cy="1090127"/>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a:t>生活需求</a:t>
          </a:r>
          <a:endParaRPr lang="en-US" altLang="zh-TW" sz="1700" kern="1200" dirty="0"/>
        </a:p>
        <a:p>
          <a:pPr lvl="0" algn="ctr" defTabSz="755650">
            <a:lnSpc>
              <a:spcPct val="90000"/>
            </a:lnSpc>
            <a:spcBef>
              <a:spcPct val="0"/>
            </a:spcBef>
            <a:spcAft>
              <a:spcPct val="35000"/>
            </a:spcAft>
          </a:pPr>
          <a:r>
            <a:rPr lang="zh-TW" altLang="en-US" sz="1700" kern="1200" dirty="0"/>
            <a:t>相關調查</a:t>
          </a:r>
        </a:p>
      </dsp:txBody>
      <dsp:txXfrm>
        <a:off x="2823295" y="3907317"/>
        <a:ext cx="1570687" cy="983695"/>
      </dsp:txXfrm>
    </dsp:sp>
    <dsp:sp modelId="{B253B930-E238-4B9B-A30A-91470E10EBB9}">
      <dsp:nvSpPr>
        <dsp:cNvPr id="0" name=""/>
        <dsp:cNvSpPr/>
      </dsp:nvSpPr>
      <dsp:spPr>
        <a:xfrm>
          <a:off x="3264765" y="549097"/>
          <a:ext cx="5133423" cy="5133423"/>
        </a:xfrm>
        <a:custGeom>
          <a:avLst/>
          <a:gdLst/>
          <a:ahLst/>
          <a:cxnLst/>
          <a:rect l="0" t="0" r="0" b="0"/>
          <a:pathLst>
            <a:path>
              <a:moveTo>
                <a:pt x="104267" y="3290850"/>
              </a:moveTo>
              <a:arcTo wR="2566711" hR="2566711" stAng="9816769" swAng="1966462"/>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D62BD5-C172-4CBB-A616-811E13D64598}">
      <dsp:nvSpPr>
        <dsp:cNvPr id="0" name=""/>
        <dsp:cNvSpPr/>
      </dsp:nvSpPr>
      <dsp:spPr>
        <a:xfrm>
          <a:off x="2770079" y="1287389"/>
          <a:ext cx="1677119" cy="1090127"/>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a:t>新住民家庭服務中心</a:t>
          </a:r>
        </a:p>
      </dsp:txBody>
      <dsp:txXfrm>
        <a:off x="2823295" y="1340605"/>
        <a:ext cx="1570687" cy="983695"/>
      </dsp:txXfrm>
    </dsp:sp>
    <dsp:sp modelId="{13969DDF-3842-42AB-8B6A-9AA590524C0C}">
      <dsp:nvSpPr>
        <dsp:cNvPr id="0" name=""/>
        <dsp:cNvSpPr/>
      </dsp:nvSpPr>
      <dsp:spPr>
        <a:xfrm>
          <a:off x="3264765" y="549097"/>
          <a:ext cx="5133423" cy="5133423"/>
        </a:xfrm>
        <a:custGeom>
          <a:avLst/>
          <a:gdLst/>
          <a:ahLst/>
          <a:cxnLst/>
          <a:rect l="0" t="0" r="0" b="0"/>
          <a:pathLst>
            <a:path>
              <a:moveTo>
                <a:pt x="773442" y="730357"/>
              </a:moveTo>
              <a:arcTo wR="2566711" hR="2566711" stAng="13540806" swAng="1499881"/>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8F879-834B-4924-9D4E-DB63D7DE6C60}">
      <dsp:nvSpPr>
        <dsp:cNvPr id="0" name=""/>
        <dsp:cNvSpPr/>
      </dsp:nvSpPr>
      <dsp:spPr>
        <a:xfrm>
          <a:off x="1879529" y="-140852"/>
          <a:ext cx="3556141" cy="3482210"/>
        </a:xfrm>
        <a:prstGeom prst="ellipse">
          <a:avLst/>
        </a:prstGeom>
        <a:solidFill>
          <a:schemeClr val="accent2">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zh-TW" altLang="en-US" sz="3100" kern="1200" dirty="0"/>
            <a:t>理解新住民</a:t>
          </a:r>
          <a:endParaRPr lang="en-US" altLang="zh-TW" sz="3100" kern="1200" dirty="0"/>
        </a:p>
        <a:p>
          <a:pPr lvl="0" algn="ctr" defTabSz="1377950">
            <a:lnSpc>
              <a:spcPct val="90000"/>
            </a:lnSpc>
            <a:spcBef>
              <a:spcPct val="0"/>
            </a:spcBef>
            <a:spcAft>
              <a:spcPct val="35000"/>
            </a:spcAft>
          </a:pPr>
          <a:r>
            <a:rPr lang="zh-TW" altLang="en-US" sz="3100" kern="1200" dirty="0"/>
            <a:t>子女教養狀況</a:t>
          </a:r>
        </a:p>
      </dsp:txBody>
      <dsp:txXfrm>
        <a:off x="2353681" y="468533"/>
        <a:ext cx="2607837" cy="1566994"/>
      </dsp:txXfrm>
    </dsp:sp>
    <dsp:sp modelId="{46078303-0B98-4712-BC36-9D5B0952FDC9}">
      <dsp:nvSpPr>
        <dsp:cNvPr id="0" name=""/>
        <dsp:cNvSpPr/>
      </dsp:nvSpPr>
      <dsp:spPr>
        <a:xfrm>
          <a:off x="3291536" y="1779333"/>
          <a:ext cx="3554851" cy="3482794"/>
        </a:xfrm>
        <a:prstGeom prst="ellipse">
          <a:avLst/>
        </a:prstGeom>
        <a:solidFill>
          <a:schemeClr val="accent3">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zh-TW" altLang="en-US" sz="3000" kern="1200" dirty="0"/>
            <a:t>改善其</a:t>
          </a:r>
          <a:endParaRPr lang="en-US" altLang="zh-TW" sz="3000" kern="1200" dirty="0"/>
        </a:p>
        <a:p>
          <a:pPr lvl="0" algn="ctr" defTabSz="1333500">
            <a:lnSpc>
              <a:spcPct val="90000"/>
            </a:lnSpc>
            <a:spcBef>
              <a:spcPct val="0"/>
            </a:spcBef>
            <a:spcAft>
              <a:spcPct val="35000"/>
            </a:spcAft>
          </a:pPr>
          <a:r>
            <a:rPr lang="zh-TW" altLang="en-US" sz="3000" kern="1200" dirty="0"/>
            <a:t>子女教養力</a:t>
          </a:r>
        </a:p>
      </dsp:txBody>
      <dsp:txXfrm>
        <a:off x="4378728" y="2679055"/>
        <a:ext cx="2132910" cy="1915537"/>
      </dsp:txXfrm>
    </dsp:sp>
    <dsp:sp modelId="{FA4132AC-7AE7-48E3-B420-9C8198879417}">
      <dsp:nvSpPr>
        <dsp:cNvPr id="0" name=""/>
        <dsp:cNvSpPr/>
      </dsp:nvSpPr>
      <dsp:spPr>
        <a:xfrm>
          <a:off x="636954" y="1779333"/>
          <a:ext cx="3554851" cy="3482794"/>
        </a:xfrm>
        <a:prstGeom prst="ellipse">
          <a:avLst/>
        </a:prstGeom>
        <a:solidFill>
          <a:schemeClr val="accent4">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zh-TW" altLang="en-US" sz="3000" kern="1200" dirty="0"/>
            <a:t>探知學童</a:t>
          </a:r>
          <a:endParaRPr lang="en-US" altLang="zh-TW" sz="3000" kern="1200" dirty="0"/>
        </a:p>
        <a:p>
          <a:pPr lvl="0" algn="ctr" defTabSz="1333500">
            <a:lnSpc>
              <a:spcPct val="90000"/>
            </a:lnSpc>
            <a:spcBef>
              <a:spcPct val="0"/>
            </a:spcBef>
            <a:spcAft>
              <a:spcPct val="35000"/>
            </a:spcAft>
          </a:pPr>
          <a:r>
            <a:rPr lang="zh-TW" altLang="en-US" sz="3000" kern="1200" dirty="0"/>
            <a:t>家庭狀況</a:t>
          </a:r>
        </a:p>
      </dsp:txBody>
      <dsp:txXfrm>
        <a:off x="971702" y="2679055"/>
        <a:ext cx="2132910" cy="1915537"/>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4/26/2018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45583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4/26/2018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9997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4/26/2018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2859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4/26/2018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4104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4/26/2018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3314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4/26/2018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585229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4/26/2018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11" name="Footer Placeholder 10"/>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12" name="Slide Number Placeholder 1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66547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smtClean="0"/>
              <a:t>按一下以編輯母片標題樣式</a:t>
            </a:r>
            <a:endParaRPr lang="en-US" dirty="0"/>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4/26/2018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7" name="Footer Placeholder 6"/>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40776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4/26/2018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80703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4/26/2018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411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4/26/2018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a:xfrm>
            <a:off x="3499101" y="6356350"/>
            <a:ext cx="591151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7543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4/26/2018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F0A22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3937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fi.immigration.gov.tw/mp.asp?mp=ifi_zh"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www.coolloud.org.tw/" TargetMode="External"/><Relationship Id="rId3" Type="http://schemas.openxmlformats.org/officeDocument/2006/relationships/hyperlink" Target="http://migrantlabor.blogspot.tw/" TargetMode="External"/><Relationship Id="rId7" Type="http://schemas.openxmlformats.org/officeDocument/2006/relationships/hyperlink" Target="http://mpark.news/" TargetMode="External"/><Relationship Id="rId2" Type="http://schemas.openxmlformats.org/officeDocument/2006/relationships/hyperlink" Target="http://tasat.org.tw/blog/107" TargetMode="External"/><Relationship Id="rId1" Type="http://schemas.openxmlformats.org/officeDocument/2006/relationships/slideLayout" Target="../slideLayouts/slideLayout2.xml"/><Relationship Id="rId6" Type="http://schemas.openxmlformats.org/officeDocument/2006/relationships/hyperlink" Target="http://blog.xuite.net/phyllistran/vinaarts/240102669-%E9%99%B3%E5%87%B0%E9%B3%B3+%EF%BC%86+%E5%8F%B0%E7%81%A3%E8%B6%8A%E8%97%9D%E4%B9%8B%E6%98%9F%E3%80%88%E8%B6%8A%E8%A3%94%E6%96%B0%E4%BD%8F%E6%B0%91%E5%8D%94%E6%9C%83%E3%80%89" TargetMode="External"/><Relationship Id="rId5" Type="http://schemas.openxmlformats.org/officeDocument/2006/relationships/hyperlink" Target="http://www.immfa.org.tw/" TargetMode="External"/><Relationship Id="rId4" Type="http://schemas.openxmlformats.org/officeDocument/2006/relationships/hyperlink" Target="https://www.awakening.org.tw/" TargetMode="Externa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_seVtpnnuY0&amp;t=2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VqUFKErRKd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taisounds.com/w/TaiSounds/stories_18020914583546406" TargetMode="External"/><Relationship Id="rId2" Type="http://schemas.openxmlformats.org/officeDocument/2006/relationships/hyperlink" Target="https://flipedu.parenting.com.tw/article/3851"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94873" y="2460718"/>
            <a:ext cx="7943523" cy="1084217"/>
          </a:xfrm>
        </p:spPr>
        <p:txBody>
          <a:bodyPr>
            <a:normAutofit/>
          </a:bodyPr>
          <a:lstStyle/>
          <a:p>
            <a:r>
              <a:rPr lang="zh-TW" altLang="en-US" sz="6000" dirty="0" smtClean="0">
                <a:solidFill>
                  <a:schemeClr val="tx1"/>
                </a:solidFill>
              </a:rPr>
              <a:t>教育上的多元文化議題</a:t>
            </a:r>
            <a:endParaRPr lang="zh-TW" altLang="en-US" sz="6000" dirty="0">
              <a:solidFill>
                <a:schemeClr val="tx1"/>
              </a:solidFill>
            </a:endParaRPr>
          </a:p>
        </p:txBody>
      </p:sp>
      <p:sp>
        <p:nvSpPr>
          <p:cNvPr id="3" name="副標題 2"/>
          <p:cNvSpPr>
            <a:spLocks noGrp="1"/>
          </p:cNvSpPr>
          <p:nvPr>
            <p:ph type="subTitle" idx="1"/>
          </p:nvPr>
        </p:nvSpPr>
        <p:spPr>
          <a:xfrm>
            <a:off x="0" y="6270171"/>
            <a:ext cx="12309565" cy="470263"/>
          </a:xfrm>
        </p:spPr>
        <p:txBody>
          <a:bodyPr>
            <a:normAutofit/>
          </a:bodyPr>
          <a:lstStyle/>
          <a:p>
            <a:r>
              <a:rPr lang="zh-TW" altLang="en-US" sz="2000" dirty="0">
                <a:solidFill>
                  <a:schemeClr val="tx1"/>
                </a:solidFill>
                <a:latin typeface="標楷體" panose="03000509000000000000" pitchFamily="65" charset="-120"/>
                <a:ea typeface="標楷體" panose="03000509000000000000" pitchFamily="65" charset="-120"/>
              </a:rPr>
              <a:t>組員：</a:t>
            </a:r>
            <a:r>
              <a:rPr lang="en-US" altLang="zh-TW" sz="2000" dirty="0">
                <a:solidFill>
                  <a:schemeClr val="tx1"/>
                </a:solidFill>
                <a:latin typeface="標楷體" panose="03000509000000000000" pitchFamily="65" charset="-120"/>
                <a:ea typeface="標楷體" panose="03000509000000000000" pitchFamily="65" charset="-120"/>
              </a:rPr>
              <a:t>S03310247 </a:t>
            </a:r>
            <a:r>
              <a:rPr lang="zh-TW" altLang="en-US" sz="2000" dirty="0">
                <a:solidFill>
                  <a:schemeClr val="tx1"/>
                </a:solidFill>
                <a:latin typeface="標楷體" panose="03000509000000000000" pitchFamily="65" charset="-120"/>
                <a:ea typeface="標楷體" panose="03000509000000000000" pitchFamily="65" charset="-120"/>
              </a:rPr>
              <a:t>劉祐</a:t>
            </a:r>
            <a:r>
              <a:rPr lang="zh-TW" altLang="en-US" sz="2000" dirty="0" smtClean="0">
                <a:solidFill>
                  <a:schemeClr val="tx1"/>
                </a:solidFill>
                <a:latin typeface="標楷體" panose="03000509000000000000" pitchFamily="65" charset="-120"/>
                <a:ea typeface="標楷體" panose="03000509000000000000" pitchFamily="65" charset="-120"/>
              </a:rPr>
              <a:t>誠、</a:t>
            </a:r>
            <a:r>
              <a:rPr lang="en-US" altLang="zh-TW" sz="2000" dirty="0" smtClean="0">
                <a:solidFill>
                  <a:schemeClr val="tx1"/>
                </a:solidFill>
                <a:latin typeface="標楷體" panose="03000509000000000000" pitchFamily="65" charset="-120"/>
                <a:ea typeface="標楷體" panose="03000509000000000000" pitchFamily="65" charset="-120"/>
              </a:rPr>
              <a:t>G06150006 </a:t>
            </a:r>
            <a:r>
              <a:rPr lang="zh-TW" altLang="en-US" sz="2000" dirty="0" smtClean="0">
                <a:solidFill>
                  <a:schemeClr val="tx1"/>
                </a:solidFill>
                <a:latin typeface="標楷體" panose="03000509000000000000" pitchFamily="65" charset="-120"/>
                <a:ea typeface="標楷體" panose="03000509000000000000" pitchFamily="65" charset="-120"/>
              </a:rPr>
              <a:t>洪偉華、</a:t>
            </a:r>
            <a:r>
              <a:rPr lang="en-US" altLang="zh-TW" sz="2000" dirty="0" smtClean="0">
                <a:solidFill>
                  <a:schemeClr val="tx1"/>
                </a:solidFill>
                <a:latin typeface="標楷體" panose="03000509000000000000" pitchFamily="65" charset="-120"/>
                <a:ea typeface="標楷體" panose="03000509000000000000" pitchFamily="65" charset="-120"/>
              </a:rPr>
              <a:t>S03130055 </a:t>
            </a:r>
            <a:r>
              <a:rPr lang="zh-TW" altLang="en-US" sz="2000" dirty="0">
                <a:solidFill>
                  <a:schemeClr val="tx1"/>
                </a:solidFill>
                <a:latin typeface="標楷體" panose="03000509000000000000" pitchFamily="65" charset="-120"/>
                <a:ea typeface="標楷體" panose="03000509000000000000" pitchFamily="65" charset="-120"/>
              </a:rPr>
              <a:t>謝旻</a:t>
            </a:r>
            <a:r>
              <a:rPr lang="zh-TW" altLang="en-US" sz="2000" dirty="0" smtClean="0">
                <a:solidFill>
                  <a:schemeClr val="tx1"/>
                </a:solidFill>
                <a:latin typeface="標楷體" panose="03000509000000000000" pitchFamily="65" charset="-120"/>
                <a:ea typeface="標楷體" panose="03000509000000000000" pitchFamily="65" charset="-120"/>
              </a:rPr>
              <a:t>佳、</a:t>
            </a:r>
            <a:r>
              <a:rPr lang="en-US" altLang="zh-TW" sz="2000" dirty="0" smtClean="0">
                <a:solidFill>
                  <a:schemeClr val="tx1"/>
                </a:solidFill>
                <a:latin typeface="標楷體" panose="03000509000000000000" pitchFamily="65" charset="-120"/>
                <a:ea typeface="標楷體" panose="03000509000000000000" pitchFamily="65" charset="-120"/>
              </a:rPr>
              <a:t>S03720022 </a:t>
            </a:r>
            <a:r>
              <a:rPr lang="zh-TW" altLang="en-US" sz="2000" dirty="0" smtClean="0">
                <a:solidFill>
                  <a:schemeClr val="tx1"/>
                </a:solidFill>
                <a:latin typeface="標楷體" panose="03000509000000000000" pitchFamily="65" charset="-120"/>
                <a:ea typeface="標楷體" panose="03000509000000000000" pitchFamily="65" charset="-120"/>
              </a:rPr>
              <a:t>蔡家茵、</a:t>
            </a:r>
            <a:r>
              <a:rPr lang="en-US" altLang="zh-TW" sz="2000" dirty="0" smtClean="0">
                <a:solidFill>
                  <a:schemeClr val="tx1"/>
                </a:solidFill>
                <a:latin typeface="標楷體" panose="03000509000000000000" pitchFamily="65" charset="-120"/>
                <a:ea typeface="標楷體" panose="03000509000000000000" pitchFamily="65" charset="-120"/>
              </a:rPr>
              <a:t>S1025329 </a:t>
            </a:r>
            <a:r>
              <a:rPr lang="zh-TW" altLang="en-US" sz="2000" dirty="0">
                <a:solidFill>
                  <a:schemeClr val="tx1"/>
                </a:solidFill>
                <a:latin typeface="標楷體" panose="03000509000000000000" pitchFamily="65" charset="-120"/>
                <a:ea typeface="標楷體" panose="03000509000000000000" pitchFamily="65" charset="-120"/>
              </a:rPr>
              <a:t>林書弘</a:t>
            </a:r>
            <a:endParaRPr lang="en-US" altLang="zh-TW" sz="2000" dirty="0">
              <a:solidFill>
                <a:schemeClr val="tx1"/>
              </a:solidFill>
              <a:latin typeface="標楷體" panose="03000509000000000000" pitchFamily="65" charset="-120"/>
              <a:ea typeface="標楷體" panose="03000509000000000000" pitchFamily="65" charset="-120"/>
            </a:endParaRPr>
          </a:p>
          <a:p>
            <a:pPr algn="r"/>
            <a:endParaRPr lang="en-US" altLang="zh-TW" sz="2800" dirty="0"/>
          </a:p>
          <a:p>
            <a:pPr algn="r"/>
            <a:endParaRPr lang="en-US" altLang="zh-TW" sz="5400" dirty="0" smtClean="0">
              <a:latin typeface="標楷體" panose="03000509000000000000" pitchFamily="65" charset="-120"/>
              <a:ea typeface="標楷體" panose="03000509000000000000" pitchFamily="65" charset="-120"/>
            </a:endParaRPr>
          </a:p>
          <a:p>
            <a:endParaRPr lang="zh-TW" altLang="en-US" dirty="0"/>
          </a:p>
        </p:txBody>
      </p:sp>
      <p:sp>
        <p:nvSpPr>
          <p:cNvPr id="4" name="副標題 2"/>
          <p:cNvSpPr txBox="1">
            <a:spLocks/>
          </p:cNvSpPr>
          <p:nvPr/>
        </p:nvSpPr>
        <p:spPr>
          <a:xfrm>
            <a:off x="1423196" y="4450353"/>
            <a:ext cx="7315200" cy="9144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zh-TW" altLang="en-US" sz="5400" dirty="0" smtClean="0">
                <a:latin typeface="標楷體" panose="03000509000000000000" pitchFamily="65" charset="-120"/>
                <a:ea typeface="標楷體" panose="03000509000000000000" pitchFamily="65" charset="-120"/>
              </a:rPr>
              <a:t>新住民</a:t>
            </a:r>
          </a:p>
          <a:p>
            <a:endParaRPr lang="zh-TW" altLang="en-US" dirty="0"/>
          </a:p>
        </p:txBody>
      </p:sp>
    </p:spTree>
    <p:extLst>
      <p:ext uri="{BB962C8B-B14F-4D97-AF65-F5344CB8AC3E}">
        <p14:creationId xmlns:p14="http://schemas.microsoft.com/office/powerpoint/2010/main" val="1420737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70709" y="881959"/>
            <a:ext cx="1933303" cy="4794069"/>
          </a:xfrm>
        </p:spPr>
        <p:txBody>
          <a:bodyPr vert="eaVert">
            <a:normAutofit/>
          </a:bodyPr>
          <a:lstStyle/>
          <a:p>
            <a:r>
              <a:rPr lang="zh-TW" altLang="en-US" dirty="0" smtClean="0"/>
              <a:t>新住民所遇到的困難</a:t>
            </a:r>
            <a:endParaRPr lang="zh-TW" altLang="en-US" dirty="0"/>
          </a:p>
        </p:txBody>
      </p:sp>
      <p:sp>
        <p:nvSpPr>
          <p:cNvPr id="5" name="矩形 4"/>
          <p:cNvSpPr/>
          <p:nvPr/>
        </p:nvSpPr>
        <p:spPr>
          <a:xfrm>
            <a:off x="3526971" y="289450"/>
            <a:ext cx="8360229" cy="6370975"/>
          </a:xfrm>
          <a:prstGeom prst="rect">
            <a:avLst/>
          </a:prstGeom>
        </p:spPr>
        <p:txBody>
          <a:bodyPr wrap="square">
            <a:spAutoFit/>
          </a:bodyPr>
          <a:lstStyle/>
          <a:p>
            <a:pPr marL="457200" indent="-457200">
              <a:buFont typeface="+mj-lt"/>
              <a:buAutoNum type="arabicPeriod"/>
            </a:pPr>
            <a:r>
              <a:rPr lang="zh-TW" altLang="en-US" sz="2400" b="1" dirty="0" smtClean="0"/>
              <a:t>優生遺傳問題，增加課業學習障礙</a:t>
            </a:r>
            <a:endParaRPr lang="en-US" altLang="zh-TW" sz="2400" b="1" dirty="0" smtClean="0"/>
          </a:p>
          <a:p>
            <a:pPr marL="914400" lvl="1" indent="-457200">
              <a:buFont typeface="+mj-lt"/>
              <a:buAutoNum type="arabicPeriod"/>
            </a:pPr>
            <a:r>
              <a:rPr lang="zh-TW" altLang="en-US" sz="2400" dirty="0" smtClean="0"/>
              <a:t> 一般而言，外籍配偶一般而言，外籍配偶出身背景多屬</a:t>
            </a:r>
            <a:r>
              <a:rPr lang="zh-TW" altLang="en-US" sz="2400" dirty="0"/>
              <a:t>社經較弱的社會階層</a:t>
            </a:r>
            <a:r>
              <a:rPr lang="zh-TW" altLang="en-US" sz="2400" dirty="0" smtClean="0"/>
              <a:t>，而遠嫁台灣的另一半也多屬弱勢的一群，結果所產下的孩子缺陷率亦較高。</a:t>
            </a:r>
            <a:endParaRPr lang="en-US" altLang="zh-TW" sz="2400" dirty="0" smtClean="0"/>
          </a:p>
          <a:p>
            <a:pPr marL="914400" lvl="1" indent="-457200">
              <a:buFont typeface="+mj-lt"/>
              <a:buAutoNum type="arabicPeriod"/>
            </a:pPr>
            <a:r>
              <a:rPr lang="zh-TW" altLang="en-US" sz="2400" dirty="0" smtClean="0"/>
              <a:t>這些遲緩的現象，造成外籍配偶子女課業學習表現不佳。</a:t>
            </a:r>
          </a:p>
          <a:p>
            <a:pPr marL="457200" indent="-457200">
              <a:buFont typeface="+mj-lt"/>
              <a:buAutoNum type="arabicPeriod"/>
            </a:pPr>
            <a:r>
              <a:rPr lang="zh-TW" altLang="en-US" sz="2400" b="1" dirty="0" smtClean="0"/>
              <a:t>缺乏指導能力，不易勝任親職責任</a:t>
            </a:r>
          </a:p>
          <a:p>
            <a:pPr marL="914400" lvl="1" indent="-457200">
              <a:buFont typeface="+mj-lt"/>
              <a:buAutoNum type="arabicPeriod"/>
            </a:pPr>
            <a:r>
              <a:rPr lang="zh-TW" altLang="en-US" sz="2400" dirty="0" smtClean="0"/>
              <a:t>基本上，外籍配偶願意來到台灣，可能因本身所受教育有限，無法找到合適工作，或者本身在當地也未能找到理想對象。</a:t>
            </a:r>
            <a:endParaRPr lang="en-US" altLang="zh-TW" sz="2400" dirty="0" smtClean="0"/>
          </a:p>
          <a:p>
            <a:pPr marL="914400" lvl="1" indent="-457200">
              <a:buFont typeface="+mj-lt"/>
              <a:buAutoNum type="arabicPeriod"/>
            </a:pPr>
            <a:r>
              <a:rPr lang="zh-TW" altLang="en-US" sz="2400" dirty="0" smtClean="0"/>
              <a:t>這種教育程度以及語言限制，其在教育子女時所承受的壓力，勢必沉重。</a:t>
            </a:r>
          </a:p>
          <a:p>
            <a:pPr marL="457200" indent="-457200">
              <a:buFont typeface="+mj-lt"/>
              <a:buAutoNum type="arabicPeriod"/>
            </a:pPr>
            <a:r>
              <a:rPr lang="zh-TW" altLang="en-US" sz="2400" b="1" dirty="0" smtClean="0"/>
              <a:t>語言學習困擾，干擾子女學習發展</a:t>
            </a:r>
          </a:p>
          <a:p>
            <a:pPr marL="914400" lvl="1" indent="-457200">
              <a:buFont typeface="+mj-lt"/>
              <a:buAutoNum type="arabicPeriod"/>
            </a:pPr>
            <a:r>
              <a:rPr lang="zh-TW" altLang="en-US" sz="2400" dirty="0" smtClean="0"/>
              <a:t>陳烘玉等人研究指出（</a:t>
            </a:r>
            <a:r>
              <a:rPr lang="en-US" altLang="zh-TW" sz="2400" dirty="0" smtClean="0"/>
              <a:t>2004</a:t>
            </a:r>
            <a:r>
              <a:rPr lang="zh-TW" altLang="en-US" sz="2400" dirty="0" smtClean="0"/>
              <a:t>），語言交流、識字能力等隔閡是造成外籍配偶子女教育問題的重要因素之一。</a:t>
            </a:r>
            <a:endParaRPr lang="en-US" altLang="zh-TW" sz="2400" dirty="0" smtClean="0"/>
          </a:p>
          <a:p>
            <a:pPr marL="914400" lvl="1" indent="-457200">
              <a:buFont typeface="+mj-lt"/>
              <a:buAutoNum type="arabicPeriod"/>
            </a:pPr>
            <a:r>
              <a:rPr lang="zh-TW" altLang="en-US" sz="2400" dirty="0" smtClean="0"/>
              <a:t>王瑞勳（</a:t>
            </a:r>
            <a:r>
              <a:rPr lang="en-US" altLang="zh-TW" sz="2400" dirty="0" smtClean="0"/>
              <a:t>2004</a:t>
            </a:r>
            <a:r>
              <a:rPr lang="zh-TW" altLang="en-US" sz="2400" dirty="0" smtClean="0"/>
              <a:t>）的研究亦表示母親中文能力不夠將使其子女學習成果出現明顯落後的現象。</a:t>
            </a:r>
          </a:p>
        </p:txBody>
      </p:sp>
    </p:spTree>
    <p:extLst>
      <p:ext uri="{BB962C8B-B14F-4D97-AF65-F5344CB8AC3E}">
        <p14:creationId xmlns:p14="http://schemas.microsoft.com/office/powerpoint/2010/main" val="2031776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0454" y="1008529"/>
            <a:ext cx="2689412" cy="4504765"/>
          </a:xfrm>
        </p:spPr>
        <p:txBody>
          <a:bodyPr vert="eaVert"/>
          <a:lstStyle/>
          <a:p>
            <a:r>
              <a:rPr lang="zh-TW" altLang="en-US" dirty="0" smtClean="0"/>
              <a:t>新住民所遇到的困難</a:t>
            </a:r>
            <a:endParaRPr lang="zh-TW" altLang="en-US" dirty="0"/>
          </a:p>
        </p:txBody>
      </p:sp>
      <p:sp>
        <p:nvSpPr>
          <p:cNvPr id="5" name="矩形 4"/>
          <p:cNvSpPr/>
          <p:nvPr/>
        </p:nvSpPr>
        <p:spPr>
          <a:xfrm>
            <a:off x="3452564" y="330269"/>
            <a:ext cx="8340507" cy="6370975"/>
          </a:xfrm>
          <a:prstGeom prst="rect">
            <a:avLst/>
          </a:prstGeom>
        </p:spPr>
        <p:txBody>
          <a:bodyPr wrap="square">
            <a:spAutoFit/>
          </a:bodyPr>
          <a:lstStyle/>
          <a:p>
            <a:pPr marL="457200" indent="-457200">
              <a:buFont typeface="+mj-lt"/>
              <a:buAutoNum type="arabicPeriod" startAt="4"/>
            </a:pPr>
            <a:r>
              <a:rPr lang="zh-TW" altLang="en-US" sz="2400" b="1" dirty="0" smtClean="0"/>
              <a:t>社經地位低，缺乏有利環境</a:t>
            </a:r>
          </a:p>
          <a:p>
            <a:pPr marL="914400" lvl="1" indent="-457200">
              <a:buFont typeface="+mj-lt"/>
              <a:buAutoNum type="arabicPeriod"/>
            </a:pPr>
            <a:r>
              <a:rPr lang="zh-TW" altLang="en-US" sz="2400" dirty="0" smtClean="0"/>
              <a:t>吳芝儀、劉秀燕（</a:t>
            </a:r>
            <a:r>
              <a:rPr lang="en-US" altLang="zh-TW" sz="2400" dirty="0" smtClean="0"/>
              <a:t>2004</a:t>
            </a:r>
            <a:r>
              <a:rPr lang="zh-TW" altLang="en-US" sz="2400" dirty="0" smtClean="0"/>
              <a:t>）提出家庭社經地位低落，其中包含父母教育程度低、居住偏僻文化不利地區與家庭收入少等因素，皆對其子女的教育情況有所影響，更會造成其子女語文能力發展遲緩與學業成就低落等問題。</a:t>
            </a:r>
          </a:p>
          <a:p>
            <a:pPr marL="457200" indent="-457200">
              <a:buFont typeface="+mj-lt"/>
              <a:buAutoNum type="arabicPeriod" startAt="4"/>
            </a:pPr>
            <a:r>
              <a:rPr lang="zh-TW" altLang="en-US" sz="2400" b="1" dirty="0" smtClean="0"/>
              <a:t>文化差異衝突，導致身分認同迷惑</a:t>
            </a:r>
          </a:p>
          <a:p>
            <a:pPr marL="914400" lvl="1" indent="-457200">
              <a:buFont typeface="+mj-lt"/>
              <a:buAutoNum type="arabicPeriod"/>
            </a:pPr>
            <a:r>
              <a:rPr lang="zh-TW" altLang="en-US" sz="2400" dirty="0" smtClean="0"/>
              <a:t>許育典（</a:t>
            </a:r>
            <a:r>
              <a:rPr lang="en-US" altLang="zh-TW" sz="2400" dirty="0" smtClean="0"/>
              <a:t>2000</a:t>
            </a:r>
            <a:r>
              <a:rPr lang="zh-TW" altLang="en-US" sz="2400" dirty="0" smtClean="0"/>
              <a:t>）的研究也指出，原、漢民族因家庭背景及生活方式有所不同，對原住民學生的學校生活也會造成壓力。</a:t>
            </a:r>
            <a:endParaRPr lang="en-US" altLang="zh-TW" sz="2400" dirty="0" smtClean="0"/>
          </a:p>
          <a:p>
            <a:pPr marL="914400" lvl="1" indent="-457200">
              <a:buFont typeface="+mj-lt"/>
              <a:buAutoNum type="arabicPeriod"/>
            </a:pPr>
            <a:r>
              <a:rPr lang="zh-TW" altLang="en-US" sz="2400" dirty="0" smtClean="0"/>
              <a:t>外籍配偶子女在班級中所處的地位與原住民學生在班級中所處的地位其實質上或有差異，但在本質上存在相類似之處，尤其是其文化的非主流地位。</a:t>
            </a:r>
            <a:endParaRPr lang="en-US" altLang="zh-TW" sz="2400" dirty="0" smtClean="0"/>
          </a:p>
          <a:p>
            <a:pPr marL="914400" lvl="1" indent="-457200">
              <a:buFont typeface="+mj-lt"/>
              <a:buAutoNum type="arabicPeriod"/>
            </a:pPr>
            <a:r>
              <a:rPr lang="zh-TW" altLang="en-US" sz="2400" dirty="0" smtClean="0"/>
              <a:t>蔡榮貴、黃月純（</a:t>
            </a:r>
            <a:r>
              <a:rPr lang="en-US" altLang="zh-TW" sz="2400" dirty="0" smtClean="0"/>
              <a:t>2004</a:t>
            </a:r>
            <a:r>
              <a:rPr lang="zh-TW" altLang="en-US" sz="2400" dirty="0" smtClean="0"/>
              <a:t>）也指出，新台灣之子在學校容易遭到文化適應上問題，例如因為長相的不同而被標籤化，致使其產生文化認同的問題，甚至無法自我認同看清自己，缺乏自信並感到自卑。</a:t>
            </a:r>
            <a:endParaRPr lang="zh-TW" altLang="en-US" sz="2400" dirty="0"/>
          </a:p>
        </p:txBody>
      </p:sp>
    </p:spTree>
    <p:extLst>
      <p:ext uri="{BB962C8B-B14F-4D97-AF65-F5344CB8AC3E}">
        <p14:creationId xmlns:p14="http://schemas.microsoft.com/office/powerpoint/2010/main" val="126409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flipH="1">
            <a:off x="875211" y="2747946"/>
            <a:ext cx="8033657" cy="1015663"/>
          </a:xfrm>
          <a:prstGeom prst="rect">
            <a:avLst/>
          </a:prstGeom>
        </p:spPr>
        <p:txBody>
          <a:bodyPr wrap="square">
            <a:spAutoFit/>
          </a:bodyPr>
          <a:lstStyle/>
          <a:p>
            <a:r>
              <a:rPr lang="zh-TW" altLang="en-US" sz="6000" b="1" dirty="0" smtClean="0"/>
              <a:t>二</a:t>
            </a:r>
            <a:r>
              <a:rPr lang="zh-TW" altLang="en-US" sz="6000" b="1" dirty="0"/>
              <a:t>、</a:t>
            </a:r>
            <a:r>
              <a:rPr lang="zh-TW" altLang="en-US" sz="6000" b="1" dirty="0" smtClean="0"/>
              <a:t>新移民之子與教育</a:t>
            </a:r>
            <a:endParaRPr lang="zh-TW" altLang="en-US" sz="6000" b="1" dirty="0"/>
          </a:p>
        </p:txBody>
      </p:sp>
      <p:sp>
        <p:nvSpPr>
          <p:cNvPr id="3" name="矩形 2"/>
          <p:cNvSpPr/>
          <p:nvPr/>
        </p:nvSpPr>
        <p:spPr>
          <a:xfrm>
            <a:off x="6979920" y="5574716"/>
            <a:ext cx="2085703" cy="369332"/>
          </a:xfrm>
          <a:prstGeom prst="rect">
            <a:avLst/>
          </a:prstGeom>
        </p:spPr>
        <p:txBody>
          <a:bodyPr wrap="square">
            <a:spAutoFit/>
          </a:bodyPr>
          <a:lstStyle/>
          <a:p>
            <a:r>
              <a:rPr lang="en-US" altLang="zh-TW" dirty="0" smtClean="0">
                <a:latin typeface="標楷體" panose="03000509000000000000" pitchFamily="65" charset="-120"/>
                <a:ea typeface="標楷體" panose="03000509000000000000" pitchFamily="65" charset="-120"/>
              </a:rPr>
              <a:t>G06150006 </a:t>
            </a:r>
            <a:r>
              <a:rPr lang="zh-TW" altLang="en-US" dirty="0" smtClean="0">
                <a:latin typeface="標楷體" panose="03000509000000000000" pitchFamily="65" charset="-120"/>
                <a:ea typeface="標楷體" panose="03000509000000000000" pitchFamily="65" charset="-120"/>
              </a:rPr>
              <a:t>洪偉華</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73025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eaVert"/>
          <a:lstStyle/>
          <a:p>
            <a:r>
              <a:rPr kumimoji="1" lang="zh-TW" altLang="en-US" dirty="0" smtClean="0">
                <a:latin typeface="Microsoft JhengHei" charset="0"/>
                <a:ea typeface="Microsoft JhengHei" charset="0"/>
                <a:cs typeface="Microsoft JhengHei" charset="0"/>
              </a:rPr>
              <a:t>外籍配偶及其子女增加 影響</a:t>
            </a:r>
            <a:endParaRPr kumimoji="1" lang="zh-TW" altLang="en-US" dirty="0">
              <a:latin typeface="Microsoft JhengHei" charset="0"/>
              <a:ea typeface="Microsoft JhengHei" charset="0"/>
              <a:cs typeface="Microsoft JhengHei" charset="0"/>
            </a:endParaRPr>
          </a:p>
        </p:txBody>
      </p:sp>
      <p:sp>
        <p:nvSpPr>
          <p:cNvPr id="3" name="內容版面配置區 2"/>
          <p:cNvSpPr>
            <a:spLocks noGrp="1"/>
          </p:cNvSpPr>
          <p:nvPr>
            <p:ph idx="1"/>
          </p:nvPr>
        </p:nvSpPr>
        <p:spPr/>
        <p:txBody>
          <a:bodyPr/>
          <a:lstStyle/>
          <a:p>
            <a:r>
              <a:rPr lang="zh-TW" altLang="zh-TW" sz="3600" dirty="0" smtClean="0">
                <a:latin typeface="Microsoft JhengHei" charset="0"/>
                <a:ea typeface="Microsoft JhengHei" charset="0"/>
                <a:cs typeface="Microsoft JhengHei" charset="0"/>
              </a:rPr>
              <a:t>台灣</a:t>
            </a:r>
            <a:r>
              <a:rPr lang="zh-TW" altLang="zh-TW" sz="3600" dirty="0">
                <a:latin typeface="Microsoft JhengHei" charset="0"/>
                <a:ea typeface="Microsoft JhengHei" charset="0"/>
                <a:cs typeface="Microsoft JhengHei" charset="0"/>
              </a:rPr>
              <a:t>人口結構</a:t>
            </a:r>
            <a:r>
              <a:rPr lang="zh-TW" altLang="zh-TW" sz="3600" dirty="0" smtClean="0">
                <a:latin typeface="Microsoft JhengHei" charset="0"/>
                <a:ea typeface="Microsoft JhengHei" charset="0"/>
                <a:cs typeface="Microsoft JhengHei" charset="0"/>
              </a:rPr>
              <a:t>逐漸</a:t>
            </a:r>
            <a:r>
              <a:rPr lang="zh-TW" altLang="en-US" sz="3600" dirty="0" smtClean="0">
                <a:latin typeface="Microsoft JhengHei" charset="0"/>
                <a:ea typeface="Microsoft JhengHei" charset="0"/>
                <a:cs typeface="Microsoft JhengHei" charset="0"/>
              </a:rPr>
              <a:t>呈現</a:t>
            </a:r>
            <a:r>
              <a:rPr lang="zh-TW" altLang="zh-TW" sz="3600" dirty="0" smtClean="0">
                <a:latin typeface="Microsoft JhengHei" charset="0"/>
                <a:ea typeface="Microsoft JhengHei" charset="0"/>
                <a:cs typeface="Microsoft JhengHei" charset="0"/>
              </a:rPr>
              <a:t>負傾斜</a:t>
            </a:r>
            <a:endParaRPr lang="zh-TW" altLang="en-US" sz="3600" dirty="0">
              <a:latin typeface="Microsoft JhengHei" charset="0"/>
              <a:ea typeface="Microsoft JhengHei" charset="0"/>
              <a:cs typeface="Microsoft JhengHei" charset="0"/>
            </a:endParaRPr>
          </a:p>
          <a:p>
            <a:r>
              <a:rPr lang="zh-TW" altLang="zh-TW" sz="3600" dirty="0" smtClean="0">
                <a:latin typeface="Microsoft JhengHei" charset="0"/>
                <a:ea typeface="Microsoft JhengHei" charset="0"/>
                <a:cs typeface="Microsoft JhengHei" charset="0"/>
              </a:rPr>
              <a:t>影響學校</a:t>
            </a:r>
            <a:r>
              <a:rPr lang="zh-TW" altLang="zh-TW" sz="3600" dirty="0">
                <a:latin typeface="Microsoft JhengHei" charset="0"/>
                <a:ea typeface="Microsoft JhengHei" charset="0"/>
                <a:cs typeface="Microsoft JhengHei" charset="0"/>
              </a:rPr>
              <a:t>組織</a:t>
            </a:r>
            <a:r>
              <a:rPr lang="zh-TW" altLang="zh-TW" sz="3600" dirty="0" smtClean="0">
                <a:latin typeface="Microsoft JhengHei" charset="0"/>
                <a:ea typeface="Microsoft JhengHei" charset="0"/>
                <a:cs typeface="Microsoft JhengHei" charset="0"/>
              </a:rPr>
              <a:t>生態</a:t>
            </a:r>
            <a:endParaRPr lang="zh-TW" altLang="en-US" sz="3600" dirty="0" smtClean="0">
              <a:latin typeface="Microsoft JhengHei" charset="0"/>
              <a:ea typeface="Microsoft JhengHei" charset="0"/>
              <a:cs typeface="Microsoft JhengHei" charset="0"/>
            </a:endParaRPr>
          </a:p>
          <a:p>
            <a:r>
              <a:rPr lang="zh-TW" altLang="zh-TW" sz="3600" dirty="0" smtClean="0">
                <a:latin typeface="Microsoft JhengHei" charset="0"/>
                <a:ea typeface="Microsoft JhengHei" charset="0"/>
                <a:cs typeface="Microsoft JhengHei" charset="0"/>
              </a:rPr>
              <a:t>教材教法</a:t>
            </a:r>
            <a:endParaRPr lang="zh-TW" altLang="en-US" sz="3600" dirty="0" smtClean="0">
              <a:latin typeface="Microsoft JhengHei" charset="0"/>
              <a:ea typeface="Microsoft JhengHei" charset="0"/>
              <a:cs typeface="Microsoft JhengHei" charset="0"/>
            </a:endParaRPr>
          </a:p>
          <a:p>
            <a:r>
              <a:rPr lang="ja-JP" altLang="zh-TW" sz="3600" dirty="0" smtClean="0">
                <a:latin typeface="Microsoft JhengHei" charset="0"/>
                <a:ea typeface="Microsoft JhengHei" charset="0"/>
                <a:cs typeface="Microsoft JhengHei" charset="0"/>
              </a:rPr>
              <a:t>學習成就及辦學績效</a:t>
            </a:r>
            <a:endParaRPr lang="zh-TW" altLang="zh-TW" sz="3600" dirty="0">
              <a:latin typeface="Microsoft JhengHei" charset="0"/>
              <a:ea typeface="Microsoft JhengHei" charset="0"/>
              <a:cs typeface="Microsoft JhengHei" charset="0"/>
            </a:endParaRPr>
          </a:p>
          <a:p>
            <a:endParaRPr kumimoji="1" lang="zh-TW" altLang="en-US" dirty="0"/>
          </a:p>
        </p:txBody>
      </p:sp>
    </p:spTree>
    <p:extLst>
      <p:ext uri="{BB962C8B-B14F-4D97-AF65-F5344CB8AC3E}">
        <p14:creationId xmlns:p14="http://schemas.microsoft.com/office/powerpoint/2010/main" val="3049995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eaVert"/>
          <a:lstStyle/>
          <a:p>
            <a:r>
              <a:rPr kumimoji="1" lang="zh-TW" altLang="en-US" dirty="0" smtClean="0">
                <a:latin typeface="Microsoft JhengHei" charset="0"/>
                <a:ea typeface="Microsoft JhengHei" charset="0"/>
                <a:cs typeface="Microsoft JhengHei" charset="0"/>
              </a:rPr>
              <a:t>內政部移民署統計</a:t>
            </a:r>
            <a:endParaRPr kumimoji="1" lang="zh-TW" altLang="en-US" dirty="0">
              <a:latin typeface="Microsoft JhengHei" charset="0"/>
              <a:ea typeface="Microsoft JhengHei" charset="0"/>
              <a:cs typeface="Microsoft JhengHei" charset="0"/>
            </a:endParaRPr>
          </a:p>
        </p:txBody>
      </p:sp>
      <p:sp>
        <p:nvSpPr>
          <p:cNvPr id="3" name="內容版面配置區 2"/>
          <p:cNvSpPr>
            <a:spLocks noGrp="1"/>
          </p:cNvSpPr>
          <p:nvPr>
            <p:ph idx="1"/>
          </p:nvPr>
        </p:nvSpPr>
        <p:spPr/>
        <p:txBody>
          <a:bodyPr/>
          <a:lstStyle/>
          <a:p>
            <a:r>
              <a:rPr lang="en-US" altLang="ja-JP" sz="3600" dirty="0" smtClean="0">
                <a:latin typeface="Microsoft JhengHei" charset="0"/>
                <a:ea typeface="Microsoft JhengHei" charset="0"/>
                <a:cs typeface="Microsoft JhengHei" charset="0"/>
              </a:rPr>
              <a:t>106</a:t>
            </a:r>
            <a:r>
              <a:rPr lang="zh-TW" altLang="zh-TW" sz="3600" dirty="0" smtClean="0">
                <a:latin typeface="Microsoft JhengHei" charset="0"/>
                <a:ea typeface="Microsoft JhengHei" charset="0"/>
                <a:cs typeface="Microsoft JhengHei" charset="0"/>
              </a:rPr>
              <a:t>學年度</a:t>
            </a:r>
            <a:r>
              <a:rPr lang="ja-JP" altLang="zh-TW" sz="3600" dirty="0" smtClean="0">
                <a:latin typeface="Microsoft JhengHei" charset="0"/>
                <a:ea typeface="Microsoft JhengHei" charset="0"/>
                <a:cs typeface="Microsoft JhengHei" charset="0"/>
              </a:rPr>
              <a:t>台灣新住民子女就讀國中小學人數</a:t>
            </a:r>
            <a:endParaRPr lang="ja-JP" altLang="en-US" sz="3600" dirty="0" smtClean="0">
              <a:latin typeface="Microsoft JhengHei" charset="0"/>
              <a:ea typeface="Microsoft JhengHei" charset="0"/>
              <a:cs typeface="Microsoft JhengHei" charset="0"/>
            </a:endParaRPr>
          </a:p>
          <a:p>
            <a:pPr marL="0" indent="0">
              <a:buNone/>
            </a:pPr>
            <a:r>
              <a:rPr lang="ja-JP" altLang="zh-TW" sz="3600" dirty="0" smtClean="0">
                <a:latin typeface="Microsoft JhengHei" charset="0"/>
                <a:ea typeface="Microsoft JhengHei" charset="0"/>
                <a:cs typeface="Microsoft JhengHei" charset="0"/>
              </a:rPr>
              <a:t>共</a:t>
            </a:r>
            <a:r>
              <a:rPr lang="en-US" altLang="ja-JP" sz="3600" dirty="0" smtClean="0">
                <a:latin typeface="Microsoft JhengHei" charset="0"/>
                <a:ea typeface="Microsoft JhengHei" charset="0"/>
                <a:cs typeface="Microsoft JhengHei" charset="0"/>
              </a:rPr>
              <a:t>181,301 </a:t>
            </a:r>
            <a:r>
              <a:rPr lang="zh-TW" altLang="zh-TW" sz="3600" dirty="0" smtClean="0">
                <a:latin typeface="Microsoft JhengHei" charset="0"/>
                <a:ea typeface="Microsoft JhengHei" charset="0"/>
                <a:cs typeface="Microsoft JhengHei" charset="0"/>
              </a:rPr>
              <a:t>人</a:t>
            </a:r>
            <a:endParaRPr lang="en-US" altLang="zh-TW" sz="3600" dirty="0" smtClean="0">
              <a:latin typeface="Microsoft JhengHei" charset="0"/>
              <a:ea typeface="Microsoft JhengHei" charset="0"/>
              <a:cs typeface="Microsoft JhengHei" charset="0"/>
            </a:endParaRPr>
          </a:p>
          <a:p>
            <a:r>
              <a:rPr lang="zh-TW" altLang="zh-TW" sz="3600" dirty="0" smtClean="0">
                <a:latin typeface="Microsoft JhengHei" charset="0"/>
                <a:ea typeface="Microsoft JhengHei" charset="0"/>
                <a:cs typeface="Microsoft JhengHei" charset="0"/>
              </a:rPr>
              <a:t>國籍</a:t>
            </a:r>
            <a:r>
              <a:rPr lang="zh-TW" altLang="zh-TW" sz="3600" dirty="0">
                <a:latin typeface="Microsoft JhengHei" charset="0"/>
                <a:ea typeface="Microsoft JhengHei" charset="0"/>
                <a:cs typeface="Microsoft JhengHei" charset="0"/>
              </a:rPr>
              <a:t>別前三名分別</a:t>
            </a:r>
            <a:r>
              <a:rPr lang="zh-TW" altLang="zh-TW" sz="3600" dirty="0" smtClean="0">
                <a:latin typeface="Microsoft JhengHei" charset="0"/>
                <a:ea typeface="Microsoft JhengHei" charset="0"/>
                <a:cs typeface="Microsoft JhengHei" charset="0"/>
              </a:rPr>
              <a:t>是</a:t>
            </a:r>
            <a:endParaRPr lang="ja-JP" altLang="en-US" sz="3600" dirty="0" smtClean="0">
              <a:latin typeface="Microsoft JhengHei" charset="0"/>
              <a:ea typeface="Microsoft JhengHei" charset="0"/>
              <a:cs typeface="Microsoft JhengHei" charset="0"/>
            </a:endParaRPr>
          </a:p>
          <a:p>
            <a:r>
              <a:rPr lang="zh-TW" altLang="zh-TW" sz="3600" dirty="0" smtClean="0">
                <a:latin typeface="Microsoft JhengHei" charset="0"/>
                <a:ea typeface="Microsoft JhengHei" charset="0"/>
                <a:cs typeface="Microsoft JhengHei" charset="0"/>
              </a:rPr>
              <a:t>中國大陸</a:t>
            </a:r>
            <a:r>
              <a:rPr lang="en-US" altLang="ja-JP" sz="3600" dirty="0" smtClean="0">
                <a:latin typeface="Microsoft JhengHei" charset="0"/>
                <a:ea typeface="Microsoft JhengHei" charset="0"/>
                <a:cs typeface="Microsoft JhengHei" charset="0"/>
              </a:rPr>
              <a:t>73,540</a:t>
            </a:r>
            <a:r>
              <a:rPr lang="ja-JP" altLang="zh-TW" sz="3600" dirty="0" smtClean="0">
                <a:latin typeface="Microsoft JhengHei" charset="0"/>
                <a:ea typeface="Microsoft JhengHei" charset="0"/>
                <a:cs typeface="Microsoft JhengHei" charset="0"/>
              </a:rPr>
              <a:t>人、</a:t>
            </a:r>
            <a:endParaRPr lang="ja-JP" altLang="en-US" sz="3600" dirty="0" smtClean="0">
              <a:latin typeface="Microsoft JhengHei" charset="0"/>
              <a:ea typeface="Microsoft JhengHei" charset="0"/>
              <a:cs typeface="Microsoft JhengHei" charset="0"/>
            </a:endParaRPr>
          </a:p>
          <a:p>
            <a:r>
              <a:rPr lang="zh-TW" altLang="zh-TW" sz="3600" dirty="0" smtClean="0">
                <a:latin typeface="Microsoft JhengHei" charset="0"/>
                <a:ea typeface="Microsoft JhengHei" charset="0"/>
                <a:cs typeface="Microsoft JhengHei" charset="0"/>
              </a:rPr>
              <a:t>越南</a:t>
            </a:r>
            <a:r>
              <a:rPr lang="en-US" altLang="ja-JP" sz="3600" dirty="0" smtClean="0">
                <a:latin typeface="Microsoft JhengHei" charset="0"/>
                <a:ea typeface="Microsoft JhengHei" charset="0"/>
                <a:cs typeface="Microsoft JhengHei" charset="0"/>
              </a:rPr>
              <a:t>72,508</a:t>
            </a:r>
            <a:r>
              <a:rPr lang="ja-JP" altLang="zh-TW" sz="3600" dirty="0" smtClean="0">
                <a:latin typeface="Microsoft JhengHei" charset="0"/>
                <a:ea typeface="Microsoft JhengHei" charset="0"/>
                <a:cs typeface="Microsoft JhengHei" charset="0"/>
              </a:rPr>
              <a:t>人</a:t>
            </a:r>
            <a:endParaRPr lang="ja-JP" altLang="en-US" sz="3600" dirty="0" smtClean="0">
              <a:latin typeface="Microsoft JhengHei" charset="0"/>
              <a:ea typeface="Microsoft JhengHei" charset="0"/>
              <a:cs typeface="Microsoft JhengHei" charset="0"/>
            </a:endParaRPr>
          </a:p>
          <a:p>
            <a:r>
              <a:rPr lang="zh-TW" altLang="zh-TW" sz="3600" dirty="0" smtClean="0">
                <a:latin typeface="Microsoft JhengHei" charset="0"/>
                <a:ea typeface="Microsoft JhengHei" charset="0"/>
                <a:cs typeface="Microsoft JhengHei" charset="0"/>
              </a:rPr>
              <a:t>印尼</a:t>
            </a:r>
            <a:r>
              <a:rPr lang="en-US" altLang="ja-JP" sz="3600" dirty="0" smtClean="0">
                <a:latin typeface="Microsoft JhengHei" charset="0"/>
                <a:ea typeface="Microsoft JhengHei" charset="0"/>
                <a:cs typeface="Microsoft JhengHei" charset="0"/>
              </a:rPr>
              <a:t>16,350</a:t>
            </a:r>
            <a:r>
              <a:rPr lang="zh-TW" altLang="zh-TW" sz="3600" dirty="0" smtClean="0">
                <a:latin typeface="Microsoft JhengHei" charset="0"/>
                <a:ea typeface="Microsoft JhengHei" charset="0"/>
                <a:cs typeface="Microsoft JhengHei" charset="0"/>
              </a:rPr>
              <a:t>人</a:t>
            </a:r>
            <a:endParaRPr lang="zh-TW" altLang="zh-TW" sz="3600" dirty="0">
              <a:latin typeface="Microsoft JhengHei" charset="0"/>
              <a:ea typeface="Microsoft JhengHei" charset="0"/>
              <a:cs typeface="Microsoft JhengHei" charset="0"/>
            </a:endParaRPr>
          </a:p>
          <a:p>
            <a:endParaRPr lang="zh-TW" altLang="zh-TW" dirty="0"/>
          </a:p>
          <a:p>
            <a:endParaRPr kumimoji="1" lang="zh-TW" altLang="en-US" dirty="0"/>
          </a:p>
        </p:txBody>
      </p:sp>
    </p:spTree>
    <p:extLst>
      <p:ext uri="{BB962C8B-B14F-4D97-AF65-F5344CB8AC3E}">
        <p14:creationId xmlns:p14="http://schemas.microsoft.com/office/powerpoint/2010/main" val="928270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9634" y="862149"/>
            <a:ext cx="2860766" cy="5316583"/>
          </a:xfrm>
        </p:spPr>
        <p:txBody>
          <a:bodyPr vert="eaVert">
            <a:normAutofit/>
          </a:bodyPr>
          <a:lstStyle/>
          <a:p>
            <a:r>
              <a:rPr lang="zh-TW" altLang="en-US" dirty="0" smtClean="0"/>
              <a:t>台灣新住民子女就讀國中小統計</a:t>
            </a:r>
            <a:endParaRPr lang="zh-TW" altLang="en-US" dirty="0"/>
          </a:p>
        </p:txBody>
      </p:sp>
      <p:sp>
        <p:nvSpPr>
          <p:cNvPr id="8" name="矩形 7"/>
          <p:cNvSpPr/>
          <p:nvPr/>
        </p:nvSpPr>
        <p:spPr>
          <a:xfrm>
            <a:off x="7270460" y="6314106"/>
            <a:ext cx="492154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prstClr val="black"/>
                </a:solidFill>
                <a:effectLst/>
                <a:uLnTx/>
                <a:uFillTx/>
                <a:latin typeface="Corbel" panose="020B0503020204020204"/>
                <a:ea typeface="微軟正黑體" panose="020B0604030504040204" pitchFamily="34" charset="-120"/>
                <a:cs typeface="+mn-cs"/>
              </a:rPr>
              <a:t>中華民國教育部統計資料，時間：</a:t>
            </a:r>
            <a:r>
              <a:rPr kumimoji="0" lang="en-US" altLang="zh-TW" sz="1800" b="0" i="0" u="none" strike="noStrike" kern="1200" cap="none" spc="0" normalizeH="0" baseline="0" noProof="0" dirty="0" smtClean="0">
                <a:ln>
                  <a:noFill/>
                </a:ln>
                <a:solidFill>
                  <a:prstClr val="black"/>
                </a:solidFill>
                <a:effectLst/>
                <a:uLnTx/>
                <a:uFillTx/>
                <a:latin typeface="Corbel" panose="020B0503020204020204"/>
                <a:ea typeface="微軟正黑體" panose="020B0604030504040204" pitchFamily="34" charset="-120"/>
                <a:cs typeface="+mn-cs"/>
              </a:rPr>
              <a:t>106</a:t>
            </a:r>
            <a:r>
              <a:rPr kumimoji="0" lang="zh-TW" altLang="en-US" sz="1800" b="0" i="0" u="none" strike="noStrike" kern="1200" cap="none" spc="0" normalizeH="0" baseline="0" noProof="0" dirty="0" smtClean="0">
                <a:ln>
                  <a:noFill/>
                </a:ln>
                <a:solidFill>
                  <a:prstClr val="black"/>
                </a:solidFill>
                <a:effectLst/>
                <a:uLnTx/>
                <a:uFillTx/>
                <a:latin typeface="Corbel" panose="020B0503020204020204"/>
                <a:ea typeface="微軟正黑體" panose="020B0604030504040204" pitchFamily="34" charset="-120"/>
                <a:cs typeface="+mn-cs"/>
              </a:rPr>
              <a:t>年學年度</a:t>
            </a:r>
          </a:p>
        </p:txBody>
      </p:sp>
      <p:graphicFrame>
        <p:nvGraphicFramePr>
          <p:cNvPr id="3" name="表格 2"/>
          <p:cNvGraphicFramePr>
            <a:graphicFrameLocks noGrp="1"/>
          </p:cNvGraphicFramePr>
          <p:nvPr/>
        </p:nvGraphicFramePr>
        <p:xfrm>
          <a:off x="3526974" y="501331"/>
          <a:ext cx="8508270" cy="5825838"/>
        </p:xfrm>
        <a:graphic>
          <a:graphicData uri="http://schemas.openxmlformats.org/drawingml/2006/table">
            <a:tbl>
              <a:tblPr>
                <a:tableStyleId>{5C22544A-7EE6-4342-B048-85BDC9FD1C3A}</a:tableStyleId>
              </a:tblPr>
              <a:tblGrid>
                <a:gridCol w="720164">
                  <a:extLst>
                    <a:ext uri="{9D8B030D-6E8A-4147-A177-3AD203B41FA5}">
                      <a16:colId xmlns:a16="http://schemas.microsoft.com/office/drawing/2014/main" val="1913117459"/>
                    </a:ext>
                  </a:extLst>
                </a:gridCol>
                <a:gridCol w="639745">
                  <a:extLst>
                    <a:ext uri="{9D8B030D-6E8A-4147-A177-3AD203B41FA5}">
                      <a16:colId xmlns:a16="http://schemas.microsoft.com/office/drawing/2014/main" val="4250193188"/>
                    </a:ext>
                  </a:extLst>
                </a:gridCol>
                <a:gridCol w="643423">
                  <a:extLst>
                    <a:ext uri="{9D8B030D-6E8A-4147-A177-3AD203B41FA5}">
                      <a16:colId xmlns:a16="http://schemas.microsoft.com/office/drawing/2014/main" val="1659699295"/>
                    </a:ext>
                  </a:extLst>
                </a:gridCol>
                <a:gridCol w="643423">
                  <a:extLst>
                    <a:ext uri="{9D8B030D-6E8A-4147-A177-3AD203B41FA5}">
                      <a16:colId xmlns:a16="http://schemas.microsoft.com/office/drawing/2014/main" val="2716547977"/>
                    </a:ext>
                  </a:extLst>
                </a:gridCol>
                <a:gridCol w="643423">
                  <a:extLst>
                    <a:ext uri="{9D8B030D-6E8A-4147-A177-3AD203B41FA5}">
                      <a16:colId xmlns:a16="http://schemas.microsoft.com/office/drawing/2014/main" val="1568737084"/>
                    </a:ext>
                  </a:extLst>
                </a:gridCol>
                <a:gridCol w="643423">
                  <a:extLst>
                    <a:ext uri="{9D8B030D-6E8A-4147-A177-3AD203B41FA5}">
                      <a16:colId xmlns:a16="http://schemas.microsoft.com/office/drawing/2014/main" val="2838713661"/>
                    </a:ext>
                  </a:extLst>
                </a:gridCol>
                <a:gridCol w="714131">
                  <a:extLst>
                    <a:ext uri="{9D8B030D-6E8A-4147-A177-3AD203B41FA5}">
                      <a16:colId xmlns:a16="http://schemas.microsoft.com/office/drawing/2014/main" val="1963139767"/>
                    </a:ext>
                  </a:extLst>
                </a:gridCol>
                <a:gridCol w="643423">
                  <a:extLst>
                    <a:ext uri="{9D8B030D-6E8A-4147-A177-3AD203B41FA5}">
                      <a16:colId xmlns:a16="http://schemas.microsoft.com/office/drawing/2014/main" val="831691255"/>
                    </a:ext>
                  </a:extLst>
                </a:gridCol>
                <a:gridCol w="643423">
                  <a:extLst>
                    <a:ext uri="{9D8B030D-6E8A-4147-A177-3AD203B41FA5}">
                      <a16:colId xmlns:a16="http://schemas.microsoft.com/office/drawing/2014/main" val="2711176984"/>
                    </a:ext>
                  </a:extLst>
                </a:gridCol>
                <a:gridCol w="643423">
                  <a:extLst>
                    <a:ext uri="{9D8B030D-6E8A-4147-A177-3AD203B41FA5}">
                      <a16:colId xmlns:a16="http://schemas.microsoft.com/office/drawing/2014/main" val="2776707028"/>
                    </a:ext>
                  </a:extLst>
                </a:gridCol>
                <a:gridCol w="643423">
                  <a:extLst>
                    <a:ext uri="{9D8B030D-6E8A-4147-A177-3AD203B41FA5}">
                      <a16:colId xmlns:a16="http://schemas.microsoft.com/office/drawing/2014/main" val="3618985410"/>
                    </a:ext>
                  </a:extLst>
                </a:gridCol>
                <a:gridCol w="643423">
                  <a:extLst>
                    <a:ext uri="{9D8B030D-6E8A-4147-A177-3AD203B41FA5}">
                      <a16:colId xmlns:a16="http://schemas.microsoft.com/office/drawing/2014/main" val="4121946762"/>
                    </a:ext>
                  </a:extLst>
                </a:gridCol>
                <a:gridCol w="643423">
                  <a:extLst>
                    <a:ext uri="{9D8B030D-6E8A-4147-A177-3AD203B41FA5}">
                      <a16:colId xmlns:a16="http://schemas.microsoft.com/office/drawing/2014/main" val="2213343885"/>
                    </a:ext>
                  </a:extLst>
                </a:gridCol>
              </a:tblGrid>
              <a:tr h="328012">
                <a:tc rowSpan="2">
                  <a:txBody>
                    <a:bodyPr/>
                    <a:lstStyle/>
                    <a:p>
                      <a:pPr algn="l" fontAlgn="ctr"/>
                      <a:r>
                        <a:rPr lang="zh-TW" altLang="en-US" sz="1800" u="none" strike="noStrike" dirty="0">
                          <a:effectLst/>
                          <a:latin typeface="標楷體" panose="03000509000000000000" pitchFamily="65" charset="-120"/>
                          <a:ea typeface="標楷體" panose="03000509000000000000" pitchFamily="65" charset="-120"/>
                        </a:rPr>
                        <a:t>國籍</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zh-TW" altLang="en-US" sz="1800" u="none" strike="noStrike" dirty="0">
                          <a:effectLst/>
                          <a:latin typeface="標楷體" panose="03000509000000000000" pitchFamily="65" charset="-120"/>
                          <a:ea typeface="標楷體" panose="03000509000000000000" pitchFamily="65" charset="-120"/>
                        </a:rPr>
                        <a:t>總計</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國中</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7">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國小</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26506746"/>
                  </a:ext>
                </a:extLst>
              </a:tr>
              <a:tr h="328012">
                <a:tc vMerge="1">
                  <a:txBody>
                    <a:bodyPr/>
                    <a:lstStyle/>
                    <a:p>
                      <a:endParaRPr lang="zh-TW" altLang="en-US"/>
                    </a:p>
                  </a:txBody>
                  <a:tcPr/>
                </a:tc>
                <a:tc vMerge="1">
                  <a:txBody>
                    <a:bodyPr/>
                    <a:lstStyle/>
                    <a:p>
                      <a:endParaRPr lang="zh-TW" altLang="en-US"/>
                    </a:p>
                  </a:txBody>
                  <a:tcPr/>
                </a:tc>
                <a:tc>
                  <a:txBody>
                    <a:bodyPr/>
                    <a:lstStyle/>
                    <a:p>
                      <a:pPr algn="l" fontAlgn="ctr"/>
                      <a:r>
                        <a:rPr lang="zh-TW" altLang="en-US" sz="1800" u="none" strike="noStrike" dirty="0" smtClean="0">
                          <a:effectLst/>
                          <a:latin typeface="標楷體" panose="03000509000000000000" pitchFamily="65" charset="-120"/>
                          <a:ea typeface="標楷體" panose="03000509000000000000" pitchFamily="65" charset="-120"/>
                        </a:rPr>
                        <a:t>合計</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TW" sz="1800" u="none" strike="noStrike">
                          <a:effectLst/>
                          <a:latin typeface="標楷體" panose="03000509000000000000" pitchFamily="65" charset="-120"/>
                          <a:ea typeface="標楷體" panose="03000509000000000000" pitchFamily="65" charset="-120"/>
                        </a:rPr>
                        <a:t>7</a:t>
                      </a:r>
                      <a:r>
                        <a:rPr lang="zh-TW" altLang="en-US" sz="1800" u="none" strike="noStrike">
                          <a:effectLst/>
                          <a:latin typeface="標楷體" panose="03000509000000000000" pitchFamily="65" charset="-120"/>
                          <a:ea typeface="標楷體" panose="03000509000000000000" pitchFamily="65" charset="-120"/>
                        </a:rPr>
                        <a:t>年級</a:t>
                      </a:r>
                      <a:endParaRPr lang="zh-TW" altLang="en-US" sz="1800" b="0" i="0" u="none" strike="noStrike">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TW" sz="1800" u="none" strike="noStrike">
                          <a:effectLst/>
                          <a:latin typeface="標楷體" panose="03000509000000000000" pitchFamily="65" charset="-120"/>
                          <a:ea typeface="標楷體" panose="03000509000000000000" pitchFamily="65" charset="-120"/>
                        </a:rPr>
                        <a:t>8</a:t>
                      </a:r>
                      <a:r>
                        <a:rPr lang="zh-TW" altLang="en-US" sz="1800" u="none" strike="noStrike">
                          <a:effectLst/>
                          <a:latin typeface="標楷體" panose="03000509000000000000" pitchFamily="65" charset="-120"/>
                          <a:ea typeface="標楷體" panose="03000509000000000000" pitchFamily="65" charset="-120"/>
                        </a:rPr>
                        <a:t>年級</a:t>
                      </a:r>
                      <a:endParaRPr lang="zh-TW" altLang="en-US" sz="1800" b="0" i="0" u="none" strike="noStrike">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TW" sz="1800" u="none" strike="noStrike">
                          <a:effectLst/>
                          <a:latin typeface="標楷體" panose="03000509000000000000" pitchFamily="65" charset="-120"/>
                          <a:ea typeface="標楷體" panose="03000509000000000000" pitchFamily="65" charset="-120"/>
                        </a:rPr>
                        <a:t>9</a:t>
                      </a:r>
                      <a:r>
                        <a:rPr lang="zh-TW" altLang="en-US" sz="1800" u="none" strike="noStrike">
                          <a:effectLst/>
                          <a:latin typeface="標楷體" panose="03000509000000000000" pitchFamily="65" charset="-120"/>
                          <a:ea typeface="標楷體" panose="03000509000000000000" pitchFamily="65" charset="-120"/>
                        </a:rPr>
                        <a:t>年級</a:t>
                      </a:r>
                      <a:endParaRPr lang="zh-TW" altLang="en-US" sz="1800" b="0" i="0" u="none" strike="noStrike">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800" u="none" strike="noStrike" dirty="0" smtClean="0">
                          <a:effectLst/>
                          <a:latin typeface="標楷體" panose="03000509000000000000" pitchFamily="65" charset="-120"/>
                          <a:ea typeface="標楷體" panose="03000509000000000000" pitchFamily="65" charset="-120"/>
                        </a:rPr>
                        <a:t>合計</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TW" sz="1800" u="none" strike="noStrike">
                          <a:effectLst/>
                          <a:latin typeface="標楷體" panose="03000509000000000000" pitchFamily="65" charset="-120"/>
                          <a:ea typeface="標楷體" panose="03000509000000000000" pitchFamily="65" charset="-120"/>
                        </a:rPr>
                        <a:t>1</a:t>
                      </a:r>
                      <a:r>
                        <a:rPr lang="zh-TW" altLang="en-US" sz="1800" u="none" strike="noStrike">
                          <a:effectLst/>
                          <a:latin typeface="標楷體" panose="03000509000000000000" pitchFamily="65" charset="-120"/>
                          <a:ea typeface="標楷體" panose="03000509000000000000" pitchFamily="65" charset="-120"/>
                        </a:rPr>
                        <a:t>年級</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TW" sz="1800" u="none" strike="noStrike">
                          <a:effectLst/>
                          <a:latin typeface="標楷體" panose="03000509000000000000" pitchFamily="65" charset="-120"/>
                          <a:ea typeface="標楷體" panose="03000509000000000000" pitchFamily="65" charset="-120"/>
                        </a:rPr>
                        <a:t>2</a:t>
                      </a:r>
                      <a:r>
                        <a:rPr lang="zh-TW" altLang="en-US" sz="1800" u="none" strike="noStrike">
                          <a:effectLst/>
                          <a:latin typeface="標楷體" panose="03000509000000000000" pitchFamily="65" charset="-120"/>
                          <a:ea typeface="標楷體" panose="03000509000000000000" pitchFamily="65" charset="-120"/>
                        </a:rPr>
                        <a:t>年級</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TW" sz="1800" u="none" strike="noStrike">
                          <a:effectLst/>
                          <a:latin typeface="標楷體" panose="03000509000000000000" pitchFamily="65" charset="-120"/>
                          <a:ea typeface="標楷體" panose="03000509000000000000" pitchFamily="65" charset="-120"/>
                        </a:rPr>
                        <a:t>3</a:t>
                      </a:r>
                      <a:r>
                        <a:rPr lang="zh-TW" altLang="en-US" sz="1800" u="none" strike="noStrike">
                          <a:effectLst/>
                          <a:latin typeface="標楷體" panose="03000509000000000000" pitchFamily="65" charset="-120"/>
                          <a:ea typeface="標楷體" panose="03000509000000000000" pitchFamily="65" charset="-120"/>
                        </a:rPr>
                        <a:t>年級</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TW" sz="1800" u="none" strike="noStrike">
                          <a:effectLst/>
                          <a:latin typeface="標楷體" panose="03000509000000000000" pitchFamily="65" charset="-120"/>
                          <a:ea typeface="標楷體" panose="03000509000000000000" pitchFamily="65" charset="-120"/>
                        </a:rPr>
                        <a:t>4</a:t>
                      </a:r>
                      <a:r>
                        <a:rPr lang="zh-TW" altLang="en-US" sz="1800" u="none" strike="noStrike">
                          <a:effectLst/>
                          <a:latin typeface="標楷體" panose="03000509000000000000" pitchFamily="65" charset="-120"/>
                          <a:ea typeface="標楷體" panose="03000509000000000000" pitchFamily="65" charset="-120"/>
                        </a:rPr>
                        <a:t>年級</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TW" sz="1800" u="none" strike="noStrike">
                          <a:effectLst/>
                          <a:latin typeface="標楷體" panose="03000509000000000000" pitchFamily="65" charset="-120"/>
                          <a:ea typeface="標楷體" panose="03000509000000000000" pitchFamily="65" charset="-120"/>
                        </a:rPr>
                        <a:t>5</a:t>
                      </a:r>
                      <a:r>
                        <a:rPr lang="zh-TW" altLang="en-US" sz="1800" u="none" strike="noStrike">
                          <a:effectLst/>
                          <a:latin typeface="標楷體" panose="03000509000000000000" pitchFamily="65" charset="-120"/>
                          <a:ea typeface="標楷體" panose="03000509000000000000" pitchFamily="65" charset="-120"/>
                        </a:rPr>
                        <a:t>年級</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TW" sz="1800" u="none" strike="noStrike">
                          <a:effectLst/>
                          <a:latin typeface="標楷體" panose="03000509000000000000" pitchFamily="65" charset="-120"/>
                          <a:ea typeface="標楷體" panose="03000509000000000000" pitchFamily="65" charset="-120"/>
                        </a:rPr>
                        <a:t>6</a:t>
                      </a:r>
                      <a:r>
                        <a:rPr lang="zh-TW" altLang="en-US" sz="1800" u="none" strike="noStrike">
                          <a:effectLst/>
                          <a:latin typeface="標楷體" panose="03000509000000000000" pitchFamily="65" charset="-120"/>
                          <a:ea typeface="標楷體" panose="03000509000000000000" pitchFamily="65" charset="-120"/>
                        </a:rPr>
                        <a:t>年級</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8394145"/>
                  </a:ext>
                </a:extLst>
              </a:tr>
              <a:tr h="646202">
                <a:tc>
                  <a:txBody>
                    <a:bodyPr/>
                    <a:lstStyle/>
                    <a:p>
                      <a:pPr algn="l" fontAlgn="ctr"/>
                      <a:r>
                        <a:rPr lang="zh-TW" altLang="en-US" sz="1800" u="none" strike="noStrike">
                          <a:effectLst/>
                          <a:latin typeface="標楷體" panose="03000509000000000000" pitchFamily="65" charset="-120"/>
                          <a:ea typeface="標楷體" panose="03000509000000000000" pitchFamily="65" charset="-120"/>
                        </a:rPr>
                        <a:t>總計</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400" u="none" strike="noStrike" dirty="0">
                          <a:effectLst/>
                          <a:latin typeface="標楷體" panose="03000509000000000000" pitchFamily="65" charset="-120"/>
                          <a:ea typeface="標楷體" panose="03000509000000000000" pitchFamily="65" charset="-120"/>
                        </a:rPr>
                        <a:t>181,301 </a:t>
                      </a:r>
                      <a:endParaRPr lang="en-US" altLang="zh-TW" sz="14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73,894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22,613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25,167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26,114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400" u="none" strike="noStrike" dirty="0">
                          <a:effectLst/>
                          <a:latin typeface="標楷體" panose="03000509000000000000" pitchFamily="65" charset="-120"/>
                          <a:ea typeface="標楷體" panose="03000509000000000000" pitchFamily="65" charset="-120"/>
                        </a:rPr>
                        <a:t>107,407 </a:t>
                      </a:r>
                      <a:endParaRPr lang="en-US" altLang="zh-TW" sz="14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12,666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14,177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16,257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18,832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20,984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24,491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2357968"/>
                  </a:ext>
                </a:extLst>
              </a:tr>
              <a:tr h="646400">
                <a:tc>
                  <a:txBody>
                    <a:bodyPr/>
                    <a:lstStyle/>
                    <a:p>
                      <a:pPr algn="l" fontAlgn="ctr"/>
                      <a:r>
                        <a:rPr lang="zh-TW" altLang="en-US" sz="1800" u="none" strike="noStrike" dirty="0">
                          <a:effectLst/>
                          <a:latin typeface="標楷體" panose="03000509000000000000" pitchFamily="65" charset="-120"/>
                          <a:ea typeface="標楷體" panose="03000509000000000000" pitchFamily="65" charset="-120"/>
                        </a:rPr>
                        <a:t>中國大陸</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73,540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25,909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7,783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8,823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9,303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47,631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6,281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6,811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7,649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8,712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8,790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9,388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0767975"/>
                  </a:ext>
                </a:extLst>
              </a:tr>
              <a:tr h="646202">
                <a:tc>
                  <a:txBody>
                    <a:bodyPr/>
                    <a:lstStyle/>
                    <a:p>
                      <a:pPr algn="l" fontAlgn="ctr"/>
                      <a:r>
                        <a:rPr lang="zh-TW" altLang="en-US" sz="1800" u="none" strike="noStrike" dirty="0">
                          <a:effectLst/>
                          <a:latin typeface="標楷體" panose="03000509000000000000" pitchFamily="65" charset="-120"/>
                          <a:ea typeface="標楷體" panose="03000509000000000000" pitchFamily="65" charset="-120"/>
                        </a:rPr>
                        <a:t>越南</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72,508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33,369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10,607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11,508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11,254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39,139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3,811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4,492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5,495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6,684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8,050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10,607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6156018"/>
                  </a:ext>
                </a:extLst>
              </a:tr>
              <a:tr h="646202">
                <a:tc>
                  <a:txBody>
                    <a:bodyPr/>
                    <a:lstStyle/>
                    <a:p>
                      <a:pPr algn="l" fontAlgn="ctr"/>
                      <a:r>
                        <a:rPr lang="zh-TW" altLang="en-US" sz="1800" u="none" strike="noStrike">
                          <a:effectLst/>
                          <a:latin typeface="標楷體" panose="03000509000000000000" pitchFamily="65" charset="-120"/>
                          <a:ea typeface="標楷體" panose="03000509000000000000" pitchFamily="65" charset="-120"/>
                        </a:rPr>
                        <a:t>印尼</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16,350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7,834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2,078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2,594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3,162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8,516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958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1,075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1,239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1,455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1,795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1,994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1364127"/>
                  </a:ext>
                </a:extLst>
              </a:tr>
              <a:tr h="646202">
                <a:tc>
                  <a:txBody>
                    <a:bodyPr/>
                    <a:lstStyle/>
                    <a:p>
                      <a:pPr algn="l" fontAlgn="ctr"/>
                      <a:r>
                        <a:rPr lang="zh-TW" altLang="en-US" sz="1800" u="none" strike="noStrike">
                          <a:effectLst/>
                          <a:latin typeface="標楷體" panose="03000509000000000000" pitchFamily="65" charset="-120"/>
                          <a:ea typeface="標楷體" panose="03000509000000000000" pitchFamily="65" charset="-120"/>
                        </a:rPr>
                        <a:t>泰國</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3,263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1,226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345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415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466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2,037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257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287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297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357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411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428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3805416"/>
                  </a:ext>
                </a:extLst>
              </a:tr>
              <a:tr h="646202">
                <a:tc>
                  <a:txBody>
                    <a:bodyPr/>
                    <a:lstStyle/>
                    <a:p>
                      <a:pPr algn="l" fontAlgn="ctr"/>
                      <a:r>
                        <a:rPr lang="zh-TW" altLang="en-US" sz="1800" u="none" strike="noStrike">
                          <a:effectLst/>
                          <a:latin typeface="標楷體" panose="03000509000000000000" pitchFamily="65" charset="-120"/>
                          <a:ea typeface="標楷體" panose="03000509000000000000" pitchFamily="65" charset="-120"/>
                        </a:rPr>
                        <a:t>菲律賓</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3,796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1,395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418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452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525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2,401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308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360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393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383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469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488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8494253"/>
                  </a:ext>
                </a:extLst>
              </a:tr>
              <a:tr h="646202">
                <a:tc>
                  <a:txBody>
                    <a:bodyPr/>
                    <a:lstStyle/>
                    <a:p>
                      <a:pPr algn="l" fontAlgn="ctr"/>
                      <a:r>
                        <a:rPr lang="zh-TW" altLang="en-US" sz="1800" u="none" strike="noStrike">
                          <a:effectLst/>
                          <a:latin typeface="標楷體" panose="03000509000000000000" pitchFamily="65" charset="-120"/>
                          <a:ea typeface="標楷體" panose="03000509000000000000" pitchFamily="65" charset="-120"/>
                        </a:rPr>
                        <a:t>柬埔寨</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3,565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1,804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589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608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607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1,761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88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136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181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269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435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652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269441"/>
                  </a:ext>
                </a:extLst>
              </a:tr>
              <a:tr h="646202">
                <a:tc>
                  <a:txBody>
                    <a:bodyPr/>
                    <a:lstStyle/>
                    <a:p>
                      <a:pPr algn="l" fontAlgn="ctr"/>
                      <a:r>
                        <a:rPr lang="zh-TW" altLang="en-US" sz="1800" u="none" strike="noStrike">
                          <a:effectLst/>
                          <a:latin typeface="標楷體" panose="03000509000000000000" pitchFamily="65" charset="-120"/>
                          <a:ea typeface="標楷體" panose="03000509000000000000" pitchFamily="65" charset="-120"/>
                        </a:rPr>
                        <a:t>日本</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1,290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360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122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125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113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930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148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142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166 </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169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157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148 </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5066121"/>
                  </a:ext>
                </a:extLst>
              </a:tr>
            </a:tbl>
          </a:graphicData>
        </a:graphic>
      </p:graphicFrame>
    </p:spTree>
    <p:extLst>
      <p:ext uri="{BB962C8B-B14F-4D97-AF65-F5344CB8AC3E}">
        <p14:creationId xmlns:p14="http://schemas.microsoft.com/office/powerpoint/2010/main" val="1847275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eaVert"/>
          <a:lstStyle/>
          <a:p>
            <a:r>
              <a:rPr kumimoji="1" lang="zh-TW" altLang="en-US" dirty="0" smtClean="0">
                <a:latin typeface="Microsoft JhengHei" charset="0"/>
                <a:ea typeface="Microsoft JhengHei" charset="0"/>
                <a:cs typeface="Microsoft JhengHei" charset="0"/>
              </a:rPr>
              <a:t>新移民女性在其子女教育上的困境</a:t>
            </a:r>
            <a:endParaRPr kumimoji="1" lang="zh-TW" altLang="en-US" dirty="0">
              <a:latin typeface="Microsoft JhengHei" charset="0"/>
              <a:ea typeface="Microsoft JhengHei" charset="0"/>
              <a:cs typeface="Microsoft JhengHei" charset="0"/>
            </a:endParaRPr>
          </a:p>
        </p:txBody>
      </p:sp>
      <p:sp>
        <p:nvSpPr>
          <p:cNvPr id="3" name="內容版面配置區 2"/>
          <p:cNvSpPr>
            <a:spLocks noGrp="1"/>
          </p:cNvSpPr>
          <p:nvPr>
            <p:ph idx="1"/>
          </p:nvPr>
        </p:nvSpPr>
        <p:spPr>
          <a:xfrm>
            <a:off x="3618412" y="1227909"/>
            <a:ext cx="8347166" cy="4609420"/>
          </a:xfrm>
        </p:spPr>
        <p:txBody>
          <a:bodyPr/>
          <a:lstStyle/>
          <a:p>
            <a:r>
              <a:rPr kumimoji="1" lang="zh-TW" altLang="en-US" sz="3600" dirty="0" smtClean="0">
                <a:latin typeface="Microsoft JhengHei" charset="0"/>
                <a:ea typeface="Microsoft JhengHei" charset="0"/>
                <a:cs typeface="Microsoft JhengHei" charset="0"/>
              </a:rPr>
              <a:t>新移民家庭在社會經濟能力較低，獲取資源不容易</a:t>
            </a:r>
          </a:p>
          <a:p>
            <a:r>
              <a:rPr kumimoji="1" lang="zh-TW" altLang="en-US" sz="3600" dirty="0" smtClean="0">
                <a:latin typeface="Microsoft JhengHei" charset="0"/>
                <a:ea typeface="Microsoft JhengHei" charset="0"/>
                <a:cs typeface="Microsoft JhengHei" charset="0"/>
              </a:rPr>
              <a:t>新移民女在台灣負擔多重角色，無暇照顧子女</a:t>
            </a:r>
          </a:p>
          <a:p>
            <a:r>
              <a:rPr kumimoji="1" lang="zh-TW" altLang="en-US" sz="3600" dirty="0" smtClean="0">
                <a:latin typeface="Microsoft JhengHei" charset="0"/>
                <a:ea typeface="Microsoft JhengHei" charset="0"/>
                <a:cs typeface="Microsoft JhengHei" charset="0"/>
              </a:rPr>
              <a:t>社會的種族歧視與文化偏見影響母親形象</a:t>
            </a:r>
          </a:p>
          <a:p>
            <a:pPr marL="0" indent="0">
              <a:buNone/>
            </a:pPr>
            <a:endParaRPr lang="zh-TW" altLang="zh-TW" dirty="0"/>
          </a:p>
          <a:p>
            <a:endParaRPr kumimoji="1" lang="zh-TW" altLang="en-US" dirty="0"/>
          </a:p>
        </p:txBody>
      </p:sp>
    </p:spTree>
    <p:extLst>
      <p:ext uri="{BB962C8B-B14F-4D97-AF65-F5344CB8AC3E}">
        <p14:creationId xmlns:p14="http://schemas.microsoft.com/office/powerpoint/2010/main" val="504519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eaVert"/>
          <a:lstStyle/>
          <a:p>
            <a:r>
              <a:rPr kumimoji="1" lang="zh-TW" altLang="en-US" dirty="0" smtClean="0">
                <a:latin typeface="Microsoft JhengHei" charset="0"/>
                <a:ea typeface="Microsoft JhengHei" charset="0"/>
                <a:cs typeface="Microsoft JhengHei" charset="0"/>
              </a:rPr>
              <a:t>新移民子女在學習上的困境</a:t>
            </a:r>
            <a:endParaRPr kumimoji="1" lang="zh-TW" altLang="en-US" dirty="0">
              <a:latin typeface="Microsoft JhengHei" charset="0"/>
              <a:ea typeface="Microsoft JhengHei" charset="0"/>
              <a:cs typeface="Microsoft JhengHei" charset="0"/>
            </a:endParaRPr>
          </a:p>
        </p:txBody>
      </p:sp>
      <p:sp>
        <p:nvSpPr>
          <p:cNvPr id="3" name="內容版面配置區 2"/>
          <p:cNvSpPr>
            <a:spLocks noGrp="1"/>
          </p:cNvSpPr>
          <p:nvPr>
            <p:ph idx="1"/>
          </p:nvPr>
        </p:nvSpPr>
        <p:spPr/>
        <p:txBody>
          <a:bodyPr/>
          <a:lstStyle/>
          <a:p>
            <a:r>
              <a:rPr lang="zh-TW" altLang="en-US" sz="3600" dirty="0" smtClean="0">
                <a:latin typeface="Microsoft JhengHei" charset="0"/>
                <a:ea typeface="Microsoft JhengHei" charset="0"/>
                <a:cs typeface="Microsoft JhengHei" charset="0"/>
              </a:rPr>
              <a:t>語文能力發展比較遲緩，語言程度較差</a:t>
            </a:r>
            <a:endParaRPr lang="zh-TW" altLang="en-US" sz="3600" dirty="0">
              <a:latin typeface="Microsoft JhengHei" charset="0"/>
              <a:ea typeface="Microsoft JhengHei" charset="0"/>
              <a:cs typeface="Microsoft JhengHei" charset="0"/>
            </a:endParaRPr>
          </a:p>
          <a:p>
            <a:r>
              <a:rPr lang="zh-TW" altLang="en-US" sz="3600" dirty="0" smtClean="0">
                <a:latin typeface="Microsoft JhengHei" charset="0"/>
                <a:ea typeface="Microsoft JhengHei" charset="0"/>
                <a:cs typeface="Microsoft JhengHei" charset="0"/>
              </a:rPr>
              <a:t>學業表現低於一般學生</a:t>
            </a:r>
          </a:p>
          <a:p>
            <a:endParaRPr kumimoji="1" lang="zh-TW" altLang="en-US" dirty="0"/>
          </a:p>
        </p:txBody>
      </p:sp>
    </p:spTree>
    <p:extLst>
      <p:ext uri="{BB962C8B-B14F-4D97-AF65-F5344CB8AC3E}">
        <p14:creationId xmlns:p14="http://schemas.microsoft.com/office/powerpoint/2010/main" val="2854837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7646" y="1617679"/>
            <a:ext cx="1946365" cy="4025476"/>
          </a:xfrm>
        </p:spPr>
        <p:txBody>
          <a:bodyPr vert="eaVert"/>
          <a:lstStyle/>
          <a:p>
            <a:r>
              <a:rPr kumimoji="1" lang="zh-TW" altLang="en-US" dirty="0" smtClean="0">
                <a:latin typeface="Microsoft JhengHei" charset="0"/>
                <a:ea typeface="Microsoft JhengHei" charset="0"/>
                <a:cs typeface="Microsoft JhengHei" charset="0"/>
              </a:rPr>
              <a:t>老師如何做？</a:t>
            </a:r>
            <a:endParaRPr kumimoji="1" lang="zh-TW" altLang="en-US" dirty="0">
              <a:latin typeface="Microsoft JhengHei" charset="0"/>
              <a:ea typeface="Microsoft JhengHei" charset="0"/>
              <a:cs typeface="Microsoft JhengHei" charset="0"/>
            </a:endParaRPr>
          </a:p>
        </p:txBody>
      </p:sp>
      <p:sp>
        <p:nvSpPr>
          <p:cNvPr id="3" name="內容版面配置區 2"/>
          <p:cNvSpPr>
            <a:spLocks noGrp="1"/>
          </p:cNvSpPr>
          <p:nvPr>
            <p:ph idx="1"/>
          </p:nvPr>
        </p:nvSpPr>
        <p:spPr>
          <a:xfrm>
            <a:off x="3346269" y="699853"/>
            <a:ext cx="8410302" cy="5647764"/>
          </a:xfrm>
        </p:spPr>
        <p:txBody>
          <a:bodyPr>
            <a:normAutofit/>
          </a:bodyPr>
          <a:lstStyle/>
          <a:p>
            <a:pPr lvl="0"/>
            <a:r>
              <a:rPr lang="zh-TW" altLang="zh-TW" sz="3200" dirty="0" smtClean="0">
                <a:latin typeface="Microsoft JhengHei" charset="0"/>
                <a:ea typeface="Microsoft JhengHei" charset="0"/>
                <a:cs typeface="Microsoft JhengHei" charset="0"/>
              </a:rPr>
              <a:t>善用</a:t>
            </a:r>
            <a:r>
              <a:rPr lang="zh-TW" altLang="zh-TW" sz="3200" dirty="0">
                <a:latin typeface="Microsoft JhengHei" charset="0"/>
                <a:ea typeface="Microsoft JhengHei" charset="0"/>
                <a:cs typeface="Microsoft JhengHei" charset="0"/>
              </a:rPr>
              <a:t>同儕</a:t>
            </a:r>
            <a:r>
              <a:rPr lang="zh-TW" altLang="zh-TW" sz="3200" dirty="0" smtClean="0">
                <a:latin typeface="Microsoft JhengHei" charset="0"/>
                <a:ea typeface="Microsoft JhengHei" charset="0"/>
                <a:cs typeface="Microsoft JhengHei" charset="0"/>
              </a:rPr>
              <a:t>力量</a:t>
            </a:r>
            <a:endParaRPr lang="zh-TW" altLang="en-US" sz="3200" dirty="0" smtClean="0">
              <a:latin typeface="Microsoft JhengHei" charset="0"/>
              <a:ea typeface="Microsoft JhengHei" charset="0"/>
              <a:cs typeface="Microsoft JhengHei" charset="0"/>
            </a:endParaRPr>
          </a:p>
          <a:p>
            <a:pPr marL="0" lvl="0" indent="0">
              <a:buNone/>
            </a:pPr>
            <a:r>
              <a:rPr lang="zh-TW" altLang="zh-TW" sz="3200" dirty="0" smtClean="0">
                <a:latin typeface="Microsoft JhengHei" charset="0"/>
                <a:ea typeface="Microsoft JhengHei" charset="0"/>
                <a:cs typeface="Microsoft JhengHei" charset="0"/>
              </a:rPr>
              <a:t>進行</a:t>
            </a:r>
            <a:r>
              <a:rPr lang="zh-TW" altLang="zh-TW" sz="3200" dirty="0">
                <a:latin typeface="Microsoft JhengHei" charset="0"/>
                <a:ea typeface="Microsoft JhengHei" charset="0"/>
                <a:cs typeface="Microsoft JhengHei" charset="0"/>
              </a:rPr>
              <a:t>教學活動時採</a:t>
            </a:r>
            <a:r>
              <a:rPr lang="zh-TW" altLang="zh-TW" sz="3200" dirty="0">
                <a:solidFill>
                  <a:srgbClr val="FF0000"/>
                </a:solidFill>
                <a:latin typeface="Microsoft JhengHei" charset="0"/>
                <a:ea typeface="Microsoft JhengHei" charset="0"/>
                <a:cs typeface="Microsoft JhengHei" charset="0"/>
              </a:rPr>
              <a:t>異質分組</a:t>
            </a:r>
            <a:r>
              <a:rPr lang="zh-TW" altLang="zh-TW" sz="3200" dirty="0">
                <a:latin typeface="Microsoft JhengHei" charset="0"/>
                <a:ea typeface="Microsoft JhengHei" charset="0"/>
                <a:cs typeface="Microsoft JhengHei" charset="0"/>
              </a:rPr>
              <a:t>或</a:t>
            </a:r>
            <a:r>
              <a:rPr lang="zh-TW" altLang="zh-TW" sz="3200" dirty="0">
                <a:solidFill>
                  <a:srgbClr val="FF0000"/>
                </a:solidFill>
                <a:latin typeface="Microsoft JhengHei" charset="0"/>
                <a:ea typeface="Microsoft JhengHei" charset="0"/>
                <a:cs typeface="Microsoft JhengHei" charset="0"/>
              </a:rPr>
              <a:t>合作學習的方式</a:t>
            </a:r>
            <a:r>
              <a:rPr lang="zh-TW" altLang="zh-TW" sz="3200" dirty="0">
                <a:latin typeface="Microsoft JhengHei" charset="0"/>
                <a:ea typeface="Microsoft JhengHei" charset="0"/>
                <a:cs typeface="Microsoft JhengHei" charset="0"/>
              </a:rPr>
              <a:t>教學，可讓班級內的學生有機會接觸並</a:t>
            </a:r>
            <a:r>
              <a:rPr lang="zh-TW" altLang="zh-TW" sz="3200" dirty="0" smtClean="0">
                <a:latin typeface="Microsoft JhengHei" charset="0"/>
                <a:ea typeface="Microsoft JhengHei" charset="0"/>
                <a:cs typeface="Microsoft JhengHei" charset="0"/>
              </a:rPr>
              <a:t>了解</a:t>
            </a:r>
            <a:r>
              <a:rPr lang="zh-TW" altLang="en-US" sz="3200" dirty="0" smtClean="0">
                <a:latin typeface="Microsoft JhengHei" charset="0"/>
                <a:ea typeface="Microsoft JhengHei" charset="0"/>
                <a:cs typeface="Microsoft JhengHei" charset="0"/>
              </a:rPr>
              <a:t>孩</a:t>
            </a:r>
            <a:r>
              <a:rPr lang="zh-TW" altLang="zh-TW" sz="3200" dirty="0" smtClean="0">
                <a:latin typeface="Microsoft JhengHei" charset="0"/>
                <a:ea typeface="Microsoft JhengHei" charset="0"/>
                <a:cs typeface="Microsoft JhengHei" charset="0"/>
              </a:rPr>
              <a:t>子</a:t>
            </a:r>
            <a:r>
              <a:rPr lang="zh-TW" altLang="zh-TW" sz="3200" dirty="0">
                <a:latin typeface="Microsoft JhengHei" charset="0"/>
                <a:ea typeface="Microsoft JhengHei" charset="0"/>
                <a:cs typeface="Microsoft JhengHei" charset="0"/>
              </a:rPr>
              <a:t>各種不同文化的同學，也可以</a:t>
            </a:r>
            <a:r>
              <a:rPr lang="zh-TW" altLang="zh-TW" sz="3200" dirty="0">
                <a:solidFill>
                  <a:srgbClr val="FF0000"/>
                </a:solidFill>
                <a:latin typeface="Microsoft JhengHei" charset="0"/>
                <a:ea typeface="Microsoft JhengHei" charset="0"/>
                <a:cs typeface="Microsoft JhengHei" charset="0"/>
              </a:rPr>
              <a:t>善用高能力的學生來帶領低成就學生</a:t>
            </a:r>
            <a:r>
              <a:rPr lang="zh-TW" altLang="zh-TW" sz="3200" dirty="0">
                <a:latin typeface="Microsoft JhengHei" charset="0"/>
                <a:ea typeface="Microsoft JhengHei" charset="0"/>
                <a:cs typeface="Microsoft JhengHei" charset="0"/>
              </a:rPr>
              <a:t>，以共同合作方式教學，來幫助新移民子女的學習</a:t>
            </a:r>
            <a:r>
              <a:rPr lang="zh-TW" altLang="zh-TW" sz="3200" dirty="0" smtClean="0">
                <a:latin typeface="Microsoft JhengHei" charset="0"/>
                <a:ea typeface="Microsoft JhengHei" charset="0"/>
                <a:cs typeface="Microsoft JhengHei" charset="0"/>
              </a:rPr>
              <a:t>適應</a:t>
            </a:r>
            <a:endParaRPr lang="zh-TW" altLang="en-US" sz="3200" dirty="0" smtClean="0">
              <a:latin typeface="Microsoft JhengHei" charset="0"/>
              <a:ea typeface="Microsoft JhengHei" charset="0"/>
              <a:cs typeface="Microsoft JhengHei" charset="0"/>
            </a:endParaRPr>
          </a:p>
          <a:p>
            <a:pPr marL="0" lvl="0" indent="0">
              <a:buNone/>
            </a:pPr>
            <a:endParaRPr lang="zh-TW" altLang="zh-TW" sz="3200" dirty="0">
              <a:latin typeface="Microsoft JhengHei" charset="0"/>
              <a:ea typeface="Microsoft JhengHei" charset="0"/>
              <a:cs typeface="Microsoft JhengHei" charset="0"/>
            </a:endParaRPr>
          </a:p>
          <a:p>
            <a:pPr lvl="0"/>
            <a:r>
              <a:rPr lang="zh-TW" altLang="en-US" sz="3200" dirty="0" smtClean="0">
                <a:latin typeface="Microsoft JhengHei" charset="0"/>
                <a:ea typeface="Microsoft JhengHei" charset="0"/>
                <a:cs typeface="Microsoft JhengHei" charset="0"/>
              </a:rPr>
              <a:t>引導新住民家庭善用資源</a:t>
            </a:r>
          </a:p>
          <a:p>
            <a:pPr marL="0" lvl="0" indent="0">
              <a:buNone/>
            </a:pPr>
            <a:r>
              <a:rPr lang="zh-TW" altLang="zh-TW" sz="3200" dirty="0" smtClean="0">
                <a:latin typeface="Microsoft JhengHei" charset="0"/>
                <a:ea typeface="Microsoft JhengHei" charset="0"/>
                <a:cs typeface="Microsoft JhengHei" charset="0"/>
              </a:rPr>
              <a:t>像是</a:t>
            </a:r>
            <a:r>
              <a:rPr lang="zh-TW" altLang="zh-TW" sz="3200" dirty="0">
                <a:latin typeface="Microsoft JhengHei" charset="0"/>
                <a:ea typeface="Microsoft JhengHei" charset="0"/>
                <a:cs typeface="Microsoft JhengHei" charset="0"/>
              </a:rPr>
              <a:t>學校與社區的課後輔導來提升子女</a:t>
            </a:r>
            <a:r>
              <a:rPr lang="zh-TW" altLang="zh-TW" sz="3200" dirty="0" smtClean="0">
                <a:latin typeface="Microsoft JhengHei" charset="0"/>
                <a:ea typeface="Microsoft JhengHei" charset="0"/>
                <a:cs typeface="Microsoft JhengHei" charset="0"/>
              </a:rPr>
              <a:t>學習</a:t>
            </a:r>
            <a:endParaRPr lang="zh-TW" altLang="zh-TW" sz="3200" dirty="0">
              <a:latin typeface="Microsoft JhengHei" charset="0"/>
              <a:ea typeface="Microsoft JhengHei" charset="0"/>
              <a:cs typeface="Microsoft JhengHei" charset="0"/>
            </a:endParaRPr>
          </a:p>
          <a:p>
            <a:endParaRPr kumimoji="1" lang="zh-TW" altLang="en-US" dirty="0"/>
          </a:p>
        </p:txBody>
      </p:sp>
    </p:spTree>
    <p:extLst>
      <p:ext uri="{BB962C8B-B14F-4D97-AF65-F5344CB8AC3E}">
        <p14:creationId xmlns:p14="http://schemas.microsoft.com/office/powerpoint/2010/main" val="2261869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eaVert"/>
          <a:lstStyle/>
          <a:p>
            <a:r>
              <a:rPr kumimoji="1" lang="zh-TW" altLang="en-US" dirty="0" smtClean="0">
                <a:latin typeface="Microsoft JhengHei" charset="0"/>
                <a:ea typeface="Microsoft JhengHei" charset="0"/>
                <a:cs typeface="Microsoft JhengHei" charset="0"/>
              </a:rPr>
              <a:t>新移民子女在校時與老師在教學時的困境</a:t>
            </a:r>
            <a:endParaRPr kumimoji="1" lang="zh-TW" altLang="en-US" dirty="0">
              <a:latin typeface="Microsoft JhengHei" charset="0"/>
              <a:ea typeface="Microsoft JhengHei" charset="0"/>
              <a:cs typeface="Microsoft JhengHei" charset="0"/>
            </a:endParaRPr>
          </a:p>
        </p:txBody>
      </p:sp>
      <p:sp>
        <p:nvSpPr>
          <p:cNvPr id="3" name="內容版面配置區 2"/>
          <p:cNvSpPr>
            <a:spLocks noGrp="1"/>
          </p:cNvSpPr>
          <p:nvPr>
            <p:ph idx="1"/>
          </p:nvPr>
        </p:nvSpPr>
        <p:spPr>
          <a:xfrm>
            <a:off x="3487782" y="365760"/>
            <a:ext cx="8399418" cy="6088828"/>
          </a:xfrm>
        </p:spPr>
        <p:txBody>
          <a:bodyPr>
            <a:normAutofit/>
          </a:bodyPr>
          <a:lstStyle/>
          <a:p>
            <a:r>
              <a:rPr kumimoji="1" lang="zh-TW" altLang="en-US" sz="2800" dirty="0" smtClean="0">
                <a:latin typeface="Microsoft JhengHei" charset="0"/>
                <a:ea typeface="Microsoft JhengHei" charset="0"/>
                <a:cs typeface="Microsoft JhengHei" charset="0"/>
              </a:rPr>
              <a:t>自我認同（自信心不夠）</a:t>
            </a:r>
          </a:p>
          <a:p>
            <a:pPr marL="0" indent="0">
              <a:buNone/>
            </a:pPr>
            <a:r>
              <a:rPr kumimoji="1" lang="ja-JP" altLang="en-US" sz="2800" dirty="0" smtClean="0">
                <a:latin typeface="Microsoft JhengHei" charset="0"/>
                <a:ea typeface="Microsoft JhengHei" charset="0"/>
                <a:cs typeface="Microsoft JhengHei" charset="0"/>
              </a:rPr>
              <a:t>⓵</a:t>
            </a:r>
            <a:r>
              <a:rPr kumimoji="1" lang="zh-TW" altLang="en-US" sz="2800" dirty="0" smtClean="0">
                <a:latin typeface="Microsoft JhengHei" charset="0"/>
                <a:ea typeface="Microsoft JhengHei" charset="0"/>
                <a:cs typeface="Microsoft JhengHei" charset="0"/>
              </a:rPr>
              <a:t>因為</a:t>
            </a:r>
            <a:r>
              <a:rPr lang="zh-TW" altLang="zh-TW" sz="2800" dirty="0" smtClean="0">
                <a:latin typeface="Microsoft JhengHei" charset="0"/>
                <a:ea typeface="Microsoft JhengHei" charset="0"/>
                <a:cs typeface="Microsoft JhengHei" charset="0"/>
              </a:rPr>
              <a:t>社會</a:t>
            </a:r>
            <a:r>
              <a:rPr lang="zh-TW" altLang="zh-TW" sz="2800" dirty="0">
                <a:latin typeface="Microsoft JhengHei" charset="0"/>
                <a:ea typeface="Microsoft JhengHei" charset="0"/>
                <a:cs typeface="Microsoft JhengHei" charset="0"/>
              </a:rPr>
              <a:t>對外籍配偶帶著歧視的眼光，讓新移民子女更缺乏自信</a:t>
            </a:r>
            <a:r>
              <a:rPr lang="ja-JP" altLang="zh-TW" sz="2800" dirty="0">
                <a:latin typeface="Microsoft JhengHei" charset="0"/>
                <a:ea typeface="Microsoft JhengHei" charset="0"/>
                <a:cs typeface="Microsoft JhengHei" charset="0"/>
              </a:rPr>
              <a:t>、</a:t>
            </a:r>
            <a:r>
              <a:rPr lang="zh-TW" altLang="zh-TW" sz="2800" dirty="0">
                <a:latin typeface="Microsoft JhengHei" charset="0"/>
                <a:ea typeface="Microsoft JhengHei" charset="0"/>
                <a:cs typeface="Microsoft JhengHei" charset="0"/>
              </a:rPr>
              <a:t>產生自卑</a:t>
            </a:r>
            <a:r>
              <a:rPr lang="zh-TW" altLang="zh-TW" sz="2800" dirty="0" smtClean="0">
                <a:latin typeface="Microsoft JhengHei" charset="0"/>
                <a:ea typeface="Microsoft JhengHei" charset="0"/>
                <a:cs typeface="Microsoft JhengHei" charset="0"/>
              </a:rPr>
              <a:t>，</a:t>
            </a:r>
            <a:r>
              <a:rPr lang="zh-TW" altLang="en-US" sz="2800" dirty="0" smtClean="0">
                <a:latin typeface="Microsoft JhengHei" charset="0"/>
                <a:ea typeface="Microsoft JhengHei" charset="0"/>
                <a:cs typeface="Microsoft JhengHei" charset="0"/>
              </a:rPr>
              <a:t>導致</a:t>
            </a:r>
            <a:r>
              <a:rPr lang="zh-TW" altLang="zh-TW" sz="2800" dirty="0" smtClean="0">
                <a:solidFill>
                  <a:srgbClr val="FF0000"/>
                </a:solidFill>
                <a:latin typeface="Microsoft JhengHei" charset="0"/>
                <a:ea typeface="Microsoft JhengHei" charset="0"/>
                <a:cs typeface="Microsoft JhengHei" charset="0"/>
              </a:rPr>
              <a:t>害怕</a:t>
            </a:r>
            <a:r>
              <a:rPr lang="zh-TW" altLang="zh-TW" sz="2800" dirty="0">
                <a:solidFill>
                  <a:srgbClr val="FF0000"/>
                </a:solidFill>
                <a:latin typeface="Microsoft JhengHei" charset="0"/>
                <a:ea typeface="Microsoft JhengHei" charset="0"/>
                <a:cs typeface="Microsoft JhengHei" charset="0"/>
              </a:rPr>
              <a:t>與老師溝通</a:t>
            </a:r>
            <a:r>
              <a:rPr lang="zh-TW" altLang="zh-TW" sz="2800" dirty="0" smtClean="0">
                <a:solidFill>
                  <a:srgbClr val="FF0000"/>
                </a:solidFill>
                <a:effectLst/>
                <a:latin typeface="Microsoft JhengHei" charset="0"/>
                <a:ea typeface="Microsoft JhengHei" charset="0"/>
                <a:cs typeface="Microsoft JhengHei" charset="0"/>
              </a:rPr>
              <a:t> </a:t>
            </a:r>
            <a:endParaRPr lang="zh-TW" altLang="en-US" sz="2800" dirty="0" smtClean="0">
              <a:solidFill>
                <a:srgbClr val="FF0000"/>
              </a:solidFill>
              <a:effectLst/>
              <a:latin typeface="Microsoft JhengHei" charset="0"/>
              <a:ea typeface="Microsoft JhengHei" charset="0"/>
              <a:cs typeface="Microsoft JhengHei" charset="0"/>
            </a:endParaRPr>
          </a:p>
          <a:p>
            <a:pPr marL="0" indent="0">
              <a:buNone/>
            </a:pPr>
            <a:r>
              <a:rPr lang="ja-JP" altLang="en-US" sz="2800" dirty="0" smtClean="0">
                <a:latin typeface="Microsoft JhengHei" charset="0"/>
                <a:ea typeface="Microsoft JhengHei" charset="0"/>
                <a:cs typeface="Microsoft JhengHei" charset="0"/>
              </a:rPr>
              <a:t>⓶</a:t>
            </a:r>
            <a:r>
              <a:rPr lang="zh-TW" altLang="zh-TW" sz="2800" dirty="0" smtClean="0">
                <a:latin typeface="Microsoft JhengHei" charset="0"/>
                <a:ea typeface="Microsoft JhengHei" charset="0"/>
                <a:cs typeface="Microsoft JhengHei" charset="0"/>
              </a:rPr>
              <a:t>新</a:t>
            </a:r>
            <a:r>
              <a:rPr lang="zh-TW" altLang="zh-TW" sz="2800" dirty="0">
                <a:latin typeface="Microsoft JhengHei" charset="0"/>
                <a:ea typeface="Microsoft JhengHei" charset="0"/>
                <a:cs typeface="Microsoft JhengHei" charset="0"/>
              </a:rPr>
              <a:t>移民子女與老師互動良好，但大多是被動地遵守老師規定的事，</a:t>
            </a:r>
            <a:r>
              <a:rPr lang="zh-TW" altLang="zh-TW" sz="2800" dirty="0">
                <a:solidFill>
                  <a:srgbClr val="FF0000"/>
                </a:solidFill>
                <a:latin typeface="Microsoft JhengHei" charset="0"/>
                <a:ea typeface="Microsoft JhengHei" charset="0"/>
                <a:cs typeface="Microsoft JhengHei" charset="0"/>
              </a:rPr>
              <a:t>主動尋求老師協助與互動性較</a:t>
            </a:r>
            <a:r>
              <a:rPr lang="zh-TW" altLang="zh-TW" sz="2800" dirty="0" smtClean="0">
                <a:solidFill>
                  <a:srgbClr val="FF0000"/>
                </a:solidFill>
                <a:latin typeface="Microsoft JhengHei" charset="0"/>
                <a:ea typeface="Microsoft JhengHei" charset="0"/>
                <a:cs typeface="Microsoft JhengHei" charset="0"/>
              </a:rPr>
              <a:t>不足</a:t>
            </a:r>
            <a:r>
              <a:rPr lang="zh-TW" altLang="zh-TW" sz="2800" dirty="0" smtClean="0">
                <a:effectLst/>
                <a:latin typeface="Microsoft JhengHei" charset="0"/>
                <a:ea typeface="Microsoft JhengHei" charset="0"/>
                <a:cs typeface="Microsoft JhengHei" charset="0"/>
              </a:rPr>
              <a:t> </a:t>
            </a:r>
            <a:endParaRPr lang="zh-TW" altLang="en-US" sz="2800" dirty="0" smtClean="0">
              <a:solidFill>
                <a:srgbClr val="FF0000"/>
              </a:solidFill>
              <a:effectLst/>
              <a:latin typeface="Microsoft JhengHei" charset="0"/>
              <a:ea typeface="Microsoft JhengHei" charset="0"/>
              <a:cs typeface="Microsoft JhengHei" charset="0"/>
            </a:endParaRPr>
          </a:p>
          <a:p>
            <a:pPr marL="0" indent="0">
              <a:buNone/>
            </a:pPr>
            <a:endParaRPr kumimoji="1" lang="zh-TW" altLang="en-US" sz="2800" dirty="0" smtClean="0">
              <a:solidFill>
                <a:srgbClr val="FF0000"/>
              </a:solidFill>
              <a:latin typeface="Microsoft JhengHei" charset="0"/>
              <a:ea typeface="Microsoft JhengHei" charset="0"/>
              <a:cs typeface="Microsoft JhengHei" charset="0"/>
            </a:endParaRPr>
          </a:p>
          <a:p>
            <a:r>
              <a:rPr kumimoji="1" lang="zh-TW" altLang="en-US" sz="2800" dirty="0" smtClean="0">
                <a:latin typeface="Microsoft JhengHei" charset="0"/>
                <a:ea typeface="Microsoft JhengHei" charset="0"/>
                <a:cs typeface="Microsoft JhengHei" charset="0"/>
              </a:rPr>
              <a:t>文化適應問題</a:t>
            </a:r>
            <a:endParaRPr kumimoji="1" lang="ja-JP" altLang="en-US" sz="2800" dirty="0" smtClean="0">
              <a:latin typeface="Microsoft JhengHei" charset="0"/>
              <a:ea typeface="Microsoft JhengHei" charset="0"/>
              <a:cs typeface="Microsoft JhengHei" charset="0"/>
            </a:endParaRPr>
          </a:p>
          <a:p>
            <a:pPr marL="0" indent="0">
              <a:buNone/>
            </a:pPr>
            <a:r>
              <a:rPr lang="zh-TW" altLang="zh-TW" sz="2800" dirty="0">
                <a:latin typeface="Microsoft JhengHei" charset="0"/>
                <a:ea typeface="Microsoft JhengHei" charset="0"/>
                <a:cs typeface="Microsoft JhengHei" charset="0"/>
              </a:rPr>
              <a:t>目前教師的</a:t>
            </a:r>
            <a:r>
              <a:rPr lang="zh-TW" altLang="zh-TW" sz="2800" dirty="0">
                <a:solidFill>
                  <a:srgbClr val="FF0000"/>
                </a:solidFill>
                <a:latin typeface="Microsoft JhengHei" charset="0"/>
                <a:ea typeface="Microsoft JhengHei" charset="0"/>
                <a:cs typeface="Microsoft JhengHei" charset="0"/>
              </a:rPr>
              <a:t>多元文化素養仍普遍欠缺</a:t>
            </a:r>
            <a:r>
              <a:rPr lang="zh-TW" altLang="zh-TW" sz="2800" dirty="0">
                <a:latin typeface="Microsoft JhengHei" charset="0"/>
                <a:ea typeface="Microsoft JhengHei" charset="0"/>
                <a:cs typeface="Microsoft JhengHei" charset="0"/>
              </a:rPr>
              <a:t>，而且未曾與新移民子女學生互動的</a:t>
            </a:r>
            <a:r>
              <a:rPr lang="zh-TW" altLang="zh-TW" sz="2800" dirty="0">
                <a:solidFill>
                  <a:srgbClr val="FF0000"/>
                </a:solidFill>
                <a:latin typeface="Microsoft JhengHei" charset="0"/>
                <a:ea typeface="Microsoft JhengHei" charset="0"/>
                <a:cs typeface="Microsoft JhengHei" charset="0"/>
              </a:rPr>
              <a:t>老師也容易對他們有負面的刻板</a:t>
            </a:r>
            <a:r>
              <a:rPr lang="zh-TW" altLang="zh-TW" sz="2800" dirty="0" smtClean="0">
                <a:solidFill>
                  <a:srgbClr val="FF0000"/>
                </a:solidFill>
                <a:latin typeface="Microsoft JhengHei" charset="0"/>
                <a:ea typeface="Microsoft JhengHei" charset="0"/>
                <a:cs typeface="Microsoft JhengHei" charset="0"/>
              </a:rPr>
              <a:t>印象</a:t>
            </a:r>
            <a:endParaRPr lang="zh-TW" altLang="zh-TW" sz="2800" dirty="0">
              <a:solidFill>
                <a:srgbClr val="FF0000"/>
              </a:solidFill>
              <a:latin typeface="Microsoft JhengHei" charset="0"/>
              <a:ea typeface="Microsoft JhengHei" charset="0"/>
              <a:cs typeface="Microsoft JhengHei" charset="0"/>
            </a:endParaRPr>
          </a:p>
          <a:p>
            <a:endParaRPr kumimoji="1" lang="zh-TW" altLang="en-US" b="1" dirty="0">
              <a:solidFill>
                <a:srgbClr val="FF0000"/>
              </a:solidFill>
            </a:endParaRPr>
          </a:p>
        </p:txBody>
      </p:sp>
    </p:spTree>
    <p:extLst>
      <p:ext uri="{BB962C8B-B14F-4D97-AF65-F5344CB8AC3E}">
        <p14:creationId xmlns:p14="http://schemas.microsoft.com/office/powerpoint/2010/main" val="1018701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8822" y="864108"/>
            <a:ext cx="2952207" cy="1325563"/>
          </a:xfrm>
        </p:spPr>
        <p:txBody>
          <a:bodyPr/>
          <a:lstStyle/>
          <a:p>
            <a:r>
              <a:rPr lang="zh-TW" altLang="en-US" dirty="0" smtClean="0"/>
              <a:t>一、緒論</a:t>
            </a:r>
            <a:endParaRPr lang="zh-TW" altLang="en-US" dirty="0"/>
          </a:p>
        </p:txBody>
      </p:sp>
      <p:sp>
        <p:nvSpPr>
          <p:cNvPr id="3" name="內容版面配置區 2"/>
          <p:cNvSpPr>
            <a:spLocks noGrp="1"/>
          </p:cNvSpPr>
          <p:nvPr>
            <p:ph idx="1"/>
          </p:nvPr>
        </p:nvSpPr>
        <p:spPr/>
        <p:txBody>
          <a:bodyPr>
            <a:normAutofit/>
          </a:bodyPr>
          <a:lstStyle/>
          <a:p>
            <a:r>
              <a:rPr lang="zh-TW" altLang="en-US" sz="2800" dirty="0" smtClean="0"/>
              <a:t>跨國婚姻是臺灣社會的新興現象，也是我們在臺灣推動多元文化教育必須面對的新課題。</a:t>
            </a:r>
            <a:endParaRPr lang="en-US" altLang="zh-TW" sz="2800" dirty="0" smtClean="0"/>
          </a:p>
          <a:p>
            <a:r>
              <a:rPr lang="zh-TW" altLang="en-US" sz="2800" dirty="0" smtClean="0"/>
              <a:t>且跨國婚姻的現象同時夾雜了性別，種族，階級，國族認同等議題，所以必須要深入探討瞭解跨國婚姻現象本身。</a:t>
            </a:r>
            <a:endParaRPr lang="en-US" altLang="zh-TW" sz="2800" dirty="0" smtClean="0"/>
          </a:p>
          <a:p>
            <a:r>
              <a:rPr lang="zh-TW" altLang="en-US" sz="2800" dirty="0" smtClean="0"/>
              <a:t>並運用多元文化觀點來分析跨國婚姻現象與新移民女性的經驗和處境與其新臺灣之子在教育上所遇到的問題。</a:t>
            </a:r>
            <a:endParaRPr lang="en-US" altLang="zh-TW" sz="2800" dirty="0"/>
          </a:p>
          <a:p>
            <a:r>
              <a:rPr lang="zh-TW" altLang="en-US" sz="2800" dirty="0" smtClean="0"/>
              <a:t>我們也能在坦討的過程中，了解他們，並期許我們能給予他們更合適的教學模式。</a:t>
            </a:r>
            <a:endParaRPr lang="en-US" altLang="zh-TW" sz="2800" dirty="0" smtClean="0"/>
          </a:p>
        </p:txBody>
      </p:sp>
    </p:spTree>
    <p:extLst>
      <p:ext uri="{BB962C8B-B14F-4D97-AF65-F5344CB8AC3E}">
        <p14:creationId xmlns:p14="http://schemas.microsoft.com/office/powerpoint/2010/main" val="2827996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eaVert"/>
          <a:lstStyle/>
          <a:p>
            <a:r>
              <a:rPr kumimoji="1" lang="zh-TW" altLang="en-US" dirty="0" smtClean="0">
                <a:latin typeface="Microsoft JhengHei" charset="0"/>
                <a:ea typeface="Microsoft JhengHei" charset="0"/>
                <a:cs typeface="Microsoft JhengHei" charset="0"/>
              </a:rPr>
              <a:t>老師如何做？</a:t>
            </a:r>
            <a:endParaRPr kumimoji="1" lang="zh-TW" altLang="en-US" dirty="0">
              <a:latin typeface="Microsoft JhengHei" charset="0"/>
              <a:ea typeface="Microsoft JhengHei" charset="0"/>
              <a:cs typeface="Microsoft JhengHei" charset="0"/>
            </a:endParaRPr>
          </a:p>
        </p:txBody>
      </p:sp>
      <p:sp>
        <p:nvSpPr>
          <p:cNvPr id="3" name="內容版面配置區 2"/>
          <p:cNvSpPr>
            <a:spLocks noGrp="1"/>
          </p:cNvSpPr>
          <p:nvPr>
            <p:ph idx="1"/>
          </p:nvPr>
        </p:nvSpPr>
        <p:spPr/>
        <p:txBody>
          <a:bodyPr>
            <a:normAutofit/>
          </a:bodyPr>
          <a:lstStyle/>
          <a:p>
            <a:r>
              <a:rPr kumimoji="1" lang="zh-TW" altLang="en-US" sz="3200" dirty="0" smtClean="0">
                <a:latin typeface="Microsoft JhengHei" charset="0"/>
                <a:ea typeface="Microsoft JhengHei" charset="0"/>
                <a:cs typeface="Microsoft JhengHei" charset="0"/>
              </a:rPr>
              <a:t>透過自修，或相關研習提升多元文化素養</a:t>
            </a:r>
          </a:p>
          <a:p>
            <a:endParaRPr kumimoji="1" lang="zh-TW" altLang="en-US" sz="3200" dirty="0" smtClean="0">
              <a:latin typeface="Microsoft JhengHei" charset="0"/>
              <a:ea typeface="Microsoft JhengHei" charset="0"/>
              <a:cs typeface="Microsoft JhengHei" charset="0"/>
            </a:endParaRPr>
          </a:p>
          <a:p>
            <a:r>
              <a:rPr kumimoji="1" lang="zh-TW" altLang="en-US" sz="3200" dirty="0" smtClean="0">
                <a:latin typeface="Microsoft JhengHei" charset="0"/>
                <a:ea typeface="Microsoft JhengHei" charset="0"/>
                <a:cs typeface="Microsoft JhengHei" charset="0"/>
              </a:rPr>
              <a:t>透過家庭訪問或親師座談會，多與新移民子女的母親溝通，瞭解孩子的學習需要，進而提供適合的輔導</a:t>
            </a:r>
          </a:p>
          <a:p>
            <a:endParaRPr kumimoji="1" lang="ja-JP" altLang="en-US" sz="3200" dirty="0">
              <a:latin typeface="Microsoft JhengHei" charset="0"/>
              <a:ea typeface="Microsoft JhengHei" charset="0"/>
              <a:cs typeface="Microsoft JhengHei" charset="0"/>
            </a:endParaRPr>
          </a:p>
          <a:p>
            <a:endParaRPr kumimoji="1" lang="ja-JP" altLang="en-US" sz="3200" dirty="0" smtClean="0">
              <a:latin typeface="Microsoft JhengHei" charset="0"/>
              <a:ea typeface="Microsoft JhengHei" charset="0"/>
              <a:cs typeface="Microsoft JhengHei" charset="0"/>
            </a:endParaRPr>
          </a:p>
        </p:txBody>
      </p:sp>
    </p:spTree>
    <p:extLst>
      <p:ext uri="{BB962C8B-B14F-4D97-AF65-F5344CB8AC3E}">
        <p14:creationId xmlns:p14="http://schemas.microsoft.com/office/powerpoint/2010/main" val="1132022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2919" y="864108"/>
            <a:ext cx="2947482" cy="5041832"/>
          </a:xfrm>
        </p:spPr>
        <p:txBody>
          <a:bodyPr vert="eaVert"/>
          <a:lstStyle/>
          <a:p>
            <a:r>
              <a:rPr kumimoji="1" lang="ja-JP" altLang="en-US" dirty="0" smtClean="0"/>
              <a:t>　</a:t>
            </a:r>
            <a:r>
              <a:rPr kumimoji="1" lang="zh-TW" altLang="en-US" dirty="0" smtClean="0"/>
              <a:t>老師可以在課堂如何做</a:t>
            </a:r>
            <a:endParaRPr kumimoji="1" lang="zh-TW" altLang="en-US" dirty="0"/>
          </a:p>
        </p:txBody>
      </p:sp>
      <p:sp>
        <p:nvSpPr>
          <p:cNvPr id="3" name="內容版面配置區 2"/>
          <p:cNvSpPr>
            <a:spLocks noGrp="1"/>
          </p:cNvSpPr>
          <p:nvPr>
            <p:ph idx="1"/>
          </p:nvPr>
        </p:nvSpPr>
        <p:spPr/>
        <p:txBody>
          <a:bodyPr/>
          <a:lstStyle/>
          <a:p>
            <a:r>
              <a:rPr lang="zh-TW" altLang="zh-TW" sz="3200" dirty="0"/>
              <a:t>可以堆動多元文化學習活動與課程，引導學生彼此了解</a:t>
            </a:r>
            <a:r>
              <a:rPr lang="ja-JP" altLang="zh-TW" sz="3200" dirty="0"/>
              <a:t>、</a:t>
            </a:r>
            <a:r>
              <a:rPr lang="zh-TW" altLang="zh-TW" sz="3200" dirty="0"/>
              <a:t>接納</a:t>
            </a:r>
            <a:r>
              <a:rPr lang="ja-JP" altLang="zh-TW" sz="3200" dirty="0"/>
              <a:t>、</a:t>
            </a:r>
            <a:r>
              <a:rPr lang="zh-TW" altLang="zh-TW" sz="3200" dirty="0"/>
              <a:t>尊重與欣賞，減低彼此偏見與刻板</a:t>
            </a:r>
            <a:r>
              <a:rPr lang="zh-TW" altLang="zh-TW" sz="3200" dirty="0" smtClean="0"/>
              <a:t>印象</a:t>
            </a:r>
            <a:endParaRPr lang="zh-TW" altLang="zh-TW" sz="3200" dirty="0"/>
          </a:p>
          <a:p>
            <a:endParaRPr kumimoji="1" lang="zh-TW" altLang="en-US" dirty="0"/>
          </a:p>
        </p:txBody>
      </p:sp>
    </p:spTree>
    <p:extLst>
      <p:ext uri="{BB962C8B-B14F-4D97-AF65-F5344CB8AC3E}">
        <p14:creationId xmlns:p14="http://schemas.microsoft.com/office/powerpoint/2010/main" val="2889679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7B7916-F018-402C-AB26-91CB6AF1B950}"/>
              </a:ext>
            </a:extLst>
          </p:cNvPr>
          <p:cNvSpPr>
            <a:spLocks noGrp="1"/>
          </p:cNvSpPr>
          <p:nvPr>
            <p:ph type="ctrTitle"/>
          </p:nvPr>
        </p:nvSpPr>
        <p:spPr>
          <a:xfrm>
            <a:off x="560396" y="2730136"/>
            <a:ext cx="8479101" cy="1301061"/>
          </a:xfrm>
        </p:spPr>
        <p:txBody>
          <a:bodyPr>
            <a:normAutofit/>
          </a:bodyPr>
          <a:lstStyle/>
          <a:p>
            <a:r>
              <a:rPr lang="zh-TW" altLang="en-US" sz="6000" b="1" dirty="0">
                <a:solidFill>
                  <a:schemeClr val="tx1"/>
                </a:solidFill>
              </a:rPr>
              <a:t>三、政府、老師與新住民</a:t>
            </a:r>
          </a:p>
        </p:txBody>
      </p:sp>
      <p:sp>
        <p:nvSpPr>
          <p:cNvPr id="3" name="矩形 2"/>
          <p:cNvSpPr/>
          <p:nvPr/>
        </p:nvSpPr>
        <p:spPr>
          <a:xfrm>
            <a:off x="7058297" y="5626966"/>
            <a:ext cx="2621280" cy="369332"/>
          </a:xfrm>
          <a:prstGeom prst="rect">
            <a:avLst/>
          </a:prstGeom>
        </p:spPr>
        <p:txBody>
          <a:bodyPr wrap="square">
            <a:spAutoFit/>
          </a:bodyPr>
          <a:lstStyle/>
          <a:p>
            <a:r>
              <a:rPr lang="en-US" altLang="zh-TW" dirty="0" smtClean="0">
                <a:latin typeface="標楷體" panose="03000509000000000000" pitchFamily="65" charset="-120"/>
                <a:ea typeface="標楷體" panose="03000509000000000000" pitchFamily="65" charset="-120"/>
              </a:rPr>
              <a:t>S03130055 </a:t>
            </a:r>
            <a:r>
              <a:rPr lang="zh-TW" altLang="en-US" dirty="0">
                <a:latin typeface="標楷體" panose="03000509000000000000" pitchFamily="65" charset="-120"/>
                <a:ea typeface="標楷體" panose="03000509000000000000" pitchFamily="65" charset="-120"/>
              </a:rPr>
              <a:t>謝旻</a:t>
            </a:r>
            <a:r>
              <a:rPr lang="zh-TW" altLang="en-US" dirty="0" smtClean="0">
                <a:latin typeface="標楷體" panose="03000509000000000000" pitchFamily="65" charset="-120"/>
                <a:ea typeface="標楷體" panose="03000509000000000000" pitchFamily="65" charset="-120"/>
              </a:rPr>
              <a:t>佳</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14657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AD07C5-2EAE-4E68-A673-23C996275050}"/>
              </a:ext>
            </a:extLst>
          </p:cNvPr>
          <p:cNvSpPr>
            <a:spLocks noGrp="1"/>
          </p:cNvSpPr>
          <p:nvPr>
            <p:ph type="title"/>
          </p:nvPr>
        </p:nvSpPr>
        <p:spPr/>
        <p:txBody>
          <a:bodyPr/>
          <a:lstStyle/>
          <a:p>
            <a:r>
              <a:rPr lang="zh-TW" altLang="en-US" dirty="0" smtClean="0"/>
              <a:t>政府</a:t>
            </a:r>
            <a:r>
              <a:rPr lang="zh-TW" altLang="en-US" dirty="0"/>
              <a:t>的角色</a:t>
            </a:r>
          </a:p>
        </p:txBody>
      </p:sp>
      <p:graphicFrame>
        <p:nvGraphicFramePr>
          <p:cNvPr id="4" name="內容版面配置區 3">
            <a:extLst>
              <a:ext uri="{FF2B5EF4-FFF2-40B4-BE49-F238E27FC236}">
                <a16:creationId xmlns:a16="http://schemas.microsoft.com/office/drawing/2014/main" id="{70B1E43D-F94D-4F8B-867F-14C86CC85B00}"/>
              </a:ext>
            </a:extLst>
          </p:cNvPr>
          <p:cNvGraphicFramePr>
            <a:graphicFrameLocks noGrp="1"/>
          </p:cNvGraphicFramePr>
          <p:nvPr>
            <p:ph idx="1"/>
            <p:extLst>
              <p:ext uri="{D42A27DB-BD31-4B8C-83A1-F6EECF244321}">
                <p14:modId xmlns:p14="http://schemas.microsoft.com/office/powerpoint/2010/main" val="3825077152"/>
              </p:ext>
            </p:extLst>
          </p:nvPr>
        </p:nvGraphicFramePr>
        <p:xfrm>
          <a:off x="3670663" y="509452"/>
          <a:ext cx="7889966" cy="6048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8675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AD07C5-2EAE-4E68-A673-23C996275050}"/>
              </a:ext>
            </a:extLst>
          </p:cNvPr>
          <p:cNvSpPr>
            <a:spLocks noGrp="1"/>
          </p:cNvSpPr>
          <p:nvPr>
            <p:ph type="title"/>
          </p:nvPr>
        </p:nvSpPr>
        <p:spPr/>
        <p:txBody>
          <a:bodyPr>
            <a:normAutofit/>
          </a:bodyPr>
          <a:lstStyle/>
          <a:p>
            <a:r>
              <a:rPr lang="zh-TW" altLang="en-US" dirty="0" smtClean="0"/>
              <a:t>政府</a:t>
            </a:r>
            <a:r>
              <a:rPr lang="zh-TW" altLang="en-US" dirty="0"/>
              <a:t>的資源</a:t>
            </a:r>
          </a:p>
        </p:txBody>
      </p:sp>
      <p:graphicFrame>
        <p:nvGraphicFramePr>
          <p:cNvPr id="5" name="內容版面配置區 4">
            <a:extLst>
              <a:ext uri="{FF2B5EF4-FFF2-40B4-BE49-F238E27FC236}">
                <a16:creationId xmlns:a16="http://schemas.microsoft.com/office/drawing/2014/main" id="{133EE4A7-FC40-459A-8F86-3CFD4F834CEE}"/>
              </a:ext>
            </a:extLst>
          </p:cNvPr>
          <p:cNvGraphicFramePr>
            <a:graphicFrameLocks noGrp="1"/>
          </p:cNvGraphicFramePr>
          <p:nvPr>
            <p:ph idx="1"/>
            <p:extLst>
              <p:ext uri="{D42A27DB-BD31-4B8C-83A1-F6EECF244321}">
                <p14:modId xmlns:p14="http://schemas.microsoft.com/office/powerpoint/2010/main" val="955381395"/>
              </p:ext>
            </p:extLst>
          </p:nvPr>
        </p:nvGraphicFramePr>
        <p:xfrm>
          <a:off x="3470573" y="222069"/>
          <a:ext cx="8626678" cy="5983219"/>
        </p:xfrm>
        <a:graphic>
          <a:graphicData uri="http://schemas.openxmlformats.org/drawingml/2006/table">
            <a:tbl>
              <a:tblPr firstRow="1" bandRow="1">
                <a:tableStyleId>{5C22544A-7EE6-4342-B048-85BDC9FD1C3A}</a:tableStyleId>
              </a:tblPr>
              <a:tblGrid>
                <a:gridCol w="4313339">
                  <a:extLst>
                    <a:ext uri="{9D8B030D-6E8A-4147-A177-3AD203B41FA5}">
                      <a16:colId xmlns:a16="http://schemas.microsoft.com/office/drawing/2014/main" val="974260703"/>
                    </a:ext>
                  </a:extLst>
                </a:gridCol>
                <a:gridCol w="4313339">
                  <a:extLst>
                    <a:ext uri="{9D8B030D-6E8A-4147-A177-3AD203B41FA5}">
                      <a16:colId xmlns:a16="http://schemas.microsoft.com/office/drawing/2014/main" val="2647568039"/>
                    </a:ext>
                  </a:extLst>
                </a:gridCol>
              </a:tblGrid>
              <a:tr h="766390">
                <a:tc gridSpan="2">
                  <a:txBody>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3200" dirty="0">
                          <a:solidFill>
                            <a:sysClr val="windowText" lastClr="000000"/>
                          </a:solidFill>
                        </a:rPr>
                        <a:t>新住民子女教育發展五年中程計畫（</a:t>
                      </a:r>
                      <a:r>
                        <a:rPr lang="en-US" altLang="zh-TW" sz="3200" dirty="0">
                          <a:solidFill>
                            <a:sysClr val="windowText" lastClr="000000"/>
                          </a:solidFill>
                        </a:rPr>
                        <a:t>105-109</a:t>
                      </a:r>
                      <a:r>
                        <a:rPr lang="zh-TW" altLang="en-US" sz="3200" dirty="0">
                          <a:solidFill>
                            <a:sysClr val="windowText" lastClr="000000"/>
                          </a:solidFill>
                        </a:rPr>
                        <a:t>）</a:t>
                      </a:r>
                      <a:endParaRPr lang="en-US" altLang="zh-TW" sz="3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8976485"/>
                  </a:ext>
                </a:extLst>
              </a:tr>
              <a:tr h="4907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0" dirty="0">
                          <a:solidFill>
                            <a:sysClr val="windowText" lastClr="000000"/>
                          </a:solidFill>
                        </a:rPr>
                        <a:t>策略一</a:t>
                      </a:r>
                      <a:endParaRPr lang="en-US" altLang="zh-TW"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0" dirty="0">
                          <a:solidFill>
                            <a:sysClr val="windowText" lastClr="000000"/>
                          </a:solidFill>
                        </a:rPr>
                        <a:t>策略二</a:t>
                      </a:r>
                      <a:endParaRPr lang="en-US" altLang="zh-TW"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7225306"/>
                  </a:ext>
                </a:extLst>
              </a:tr>
              <a:tr h="2299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dirty="0">
                          <a:solidFill>
                            <a:sysClr val="windowText" lastClr="000000"/>
                          </a:solidFill>
                        </a:rPr>
                        <a:t>建置新住民子女教育行政支持體系，成立專責服務系統</a:t>
                      </a:r>
                      <a:endParaRPr lang="en-US" altLang="zh-TW" b="0" dirty="0">
                        <a:solidFill>
                          <a:sysClr val="windowText" lastClr="000000"/>
                        </a:solidFill>
                      </a:endParaRPr>
                    </a:p>
                    <a:p>
                      <a:r>
                        <a:rPr lang="en-US" altLang="zh-TW" b="0" dirty="0">
                          <a:solidFill>
                            <a:sysClr val="windowText" lastClr="000000"/>
                          </a:solidFill>
                        </a:rPr>
                        <a:t>1-1 </a:t>
                      </a:r>
                      <a:r>
                        <a:rPr lang="zh-TW" altLang="en-US" b="0" dirty="0">
                          <a:solidFill>
                            <a:sysClr val="windowText" lastClr="000000"/>
                          </a:solidFill>
                        </a:rPr>
                        <a:t>檢討及修訂新住民子女教育相關法規及經費補助原則</a:t>
                      </a:r>
                      <a:endParaRPr lang="en-US" altLang="zh-TW" b="0" dirty="0">
                        <a:solidFill>
                          <a:sysClr val="windowText" lastClr="000000"/>
                        </a:solidFill>
                      </a:endParaRPr>
                    </a:p>
                    <a:p>
                      <a:r>
                        <a:rPr lang="en-US" altLang="zh-TW" b="0" dirty="0">
                          <a:solidFill>
                            <a:sysClr val="windowText" lastClr="000000"/>
                          </a:solidFill>
                        </a:rPr>
                        <a:t>1-2 </a:t>
                      </a:r>
                      <a:r>
                        <a:rPr lang="zh-TW" altLang="en-US" b="0" dirty="0">
                          <a:solidFill>
                            <a:sysClr val="windowText" lastClr="000000"/>
                          </a:solidFill>
                        </a:rPr>
                        <a:t>建立專責服務系統</a:t>
                      </a:r>
                      <a:endParaRPr lang="en-US" altLang="zh-TW" b="0" dirty="0">
                        <a:solidFill>
                          <a:sysClr val="windowText" lastClr="000000"/>
                        </a:solidFill>
                      </a:endParaRPr>
                    </a:p>
                    <a:p>
                      <a:r>
                        <a:rPr lang="en-US" altLang="zh-TW" b="0" dirty="0">
                          <a:solidFill>
                            <a:sysClr val="windowText" lastClr="000000"/>
                          </a:solidFill>
                        </a:rPr>
                        <a:t>1-3 </a:t>
                      </a:r>
                      <a:r>
                        <a:rPr lang="zh-TW" altLang="en-US" b="0" dirty="0">
                          <a:solidFill>
                            <a:sysClr val="windowText" lastClr="000000"/>
                          </a:solidFill>
                        </a:rPr>
                        <a:t>建立成效評鑑機制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dirty="0">
                          <a:solidFill>
                            <a:sysClr val="windowText" lastClr="000000"/>
                          </a:solidFill>
                        </a:rPr>
                        <a:t>規劃新住民子女教育師資培訓，深入多元文化課程</a:t>
                      </a:r>
                      <a:endParaRPr lang="en-US" altLang="zh-TW" b="0" dirty="0">
                        <a:solidFill>
                          <a:sysClr val="windowText" lastClr="000000"/>
                        </a:solidFill>
                      </a:endParaRPr>
                    </a:p>
                    <a:p>
                      <a:r>
                        <a:rPr lang="en-US" altLang="zh-TW" b="0" dirty="0">
                          <a:solidFill>
                            <a:sysClr val="windowText" lastClr="000000"/>
                          </a:solidFill>
                        </a:rPr>
                        <a:t>2-1 </a:t>
                      </a:r>
                      <a:r>
                        <a:rPr lang="zh-TW" altLang="en-US" b="0" dirty="0">
                          <a:solidFill>
                            <a:sysClr val="windowText" lastClr="000000"/>
                          </a:solidFill>
                        </a:rPr>
                        <a:t>強化多元文化教育</a:t>
                      </a:r>
                      <a:endParaRPr lang="en-US" altLang="zh-TW" b="0" dirty="0">
                        <a:solidFill>
                          <a:sysClr val="windowText" lastClr="000000"/>
                        </a:solidFill>
                      </a:endParaRPr>
                    </a:p>
                    <a:p>
                      <a:r>
                        <a:rPr lang="en-US" altLang="zh-TW" b="0" dirty="0">
                          <a:solidFill>
                            <a:sysClr val="windowText" lastClr="000000"/>
                          </a:solidFill>
                        </a:rPr>
                        <a:t>2-2 </a:t>
                      </a:r>
                      <a:r>
                        <a:rPr lang="zh-TW" altLang="en-US" b="0" dirty="0">
                          <a:solidFill>
                            <a:sysClr val="windowText" lastClr="000000"/>
                          </a:solidFill>
                        </a:rPr>
                        <a:t>培育新住民師資及專業人力</a:t>
                      </a:r>
                      <a:endParaRPr lang="en-US" altLang="zh-TW" b="0" dirty="0">
                        <a:solidFill>
                          <a:sysClr val="windowText" lastClr="000000"/>
                        </a:solidFill>
                      </a:endParaRPr>
                    </a:p>
                    <a:p>
                      <a:r>
                        <a:rPr lang="en-US" altLang="zh-TW" b="0" dirty="0">
                          <a:solidFill>
                            <a:sysClr val="windowText" lastClr="000000"/>
                          </a:solidFill>
                        </a:rPr>
                        <a:t>2-3 </a:t>
                      </a:r>
                      <a:r>
                        <a:rPr lang="zh-TW" altLang="en-US" b="0" dirty="0">
                          <a:solidFill>
                            <a:sysClr val="windowText" lastClr="000000"/>
                          </a:solidFill>
                        </a:rPr>
                        <a:t>規劃課程設計與實施方式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1906758"/>
                  </a:ext>
                </a:extLst>
              </a:tr>
              <a:tr h="4907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0" dirty="0">
                          <a:solidFill>
                            <a:sysClr val="windowText" lastClr="000000"/>
                          </a:solidFill>
                        </a:rPr>
                        <a:t>策略三</a:t>
                      </a:r>
                      <a:endParaRPr lang="en-US" altLang="zh-TW"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0" dirty="0">
                          <a:solidFill>
                            <a:sysClr val="windowText" lastClr="000000"/>
                          </a:solidFill>
                        </a:rPr>
                        <a:t>策略四</a:t>
                      </a:r>
                      <a:endParaRPr lang="en-US" altLang="zh-TW"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9020938"/>
                  </a:ext>
                </a:extLst>
              </a:tr>
              <a:tr h="1936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dirty="0">
                          <a:solidFill>
                            <a:sysClr val="windowText" lastClr="000000"/>
                          </a:solidFill>
                        </a:rPr>
                        <a:t>落實新住民子女多元學習資源，接軌國際移動力</a:t>
                      </a:r>
                      <a:endParaRPr lang="en-US" altLang="zh-TW" b="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dirty="0">
                          <a:solidFill>
                            <a:sysClr val="windowText" lastClr="000000"/>
                          </a:solidFill>
                        </a:rPr>
                        <a:t>3-1 </a:t>
                      </a:r>
                      <a:r>
                        <a:rPr lang="zh-TW" altLang="en-US" b="0" dirty="0">
                          <a:solidFill>
                            <a:sysClr val="windowText" lastClr="000000"/>
                          </a:solidFill>
                        </a:rPr>
                        <a:t>推動多元文化教育及國際交流活動</a:t>
                      </a:r>
                      <a:endParaRPr lang="en-US" altLang="zh-TW" b="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dirty="0">
                          <a:solidFill>
                            <a:sysClr val="windowText" lastClr="000000"/>
                          </a:solidFill>
                        </a:rPr>
                        <a:t>3-2 </a:t>
                      </a:r>
                      <a:r>
                        <a:rPr lang="zh-TW" altLang="en-US" b="0" dirty="0">
                          <a:solidFill>
                            <a:sysClr val="windowText" lastClr="000000"/>
                          </a:solidFill>
                        </a:rPr>
                        <a:t>資源整合國際技職體驗新亮點</a:t>
                      </a:r>
                      <a:endParaRPr lang="en-US" altLang="zh-TW" b="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dirty="0">
                          <a:solidFill>
                            <a:sysClr val="windowText" lastClr="000000"/>
                          </a:solidFill>
                        </a:rPr>
                        <a:t>3-3 </a:t>
                      </a:r>
                      <a:r>
                        <a:rPr lang="zh-TW" altLang="en-US" b="0" dirty="0">
                          <a:solidFill>
                            <a:sysClr val="windowText" lastClr="000000"/>
                          </a:solidFill>
                        </a:rPr>
                        <a:t>推動新住民語文課程輔助學習機制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dirty="0">
                          <a:solidFill>
                            <a:sysClr val="windowText" lastClr="000000"/>
                          </a:solidFill>
                        </a:rPr>
                        <a:t>營造友善家庭支持環境，落實優化家庭教育目標</a:t>
                      </a:r>
                      <a:endParaRPr lang="en-US" altLang="zh-TW" b="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dirty="0">
                          <a:solidFill>
                            <a:sysClr val="windowText" lastClr="000000"/>
                          </a:solidFill>
                        </a:rPr>
                        <a:t>4-1 </a:t>
                      </a:r>
                      <a:r>
                        <a:rPr lang="zh-TW" altLang="en-US" b="0" dirty="0">
                          <a:solidFill>
                            <a:sysClr val="windowText" lastClr="000000"/>
                          </a:solidFill>
                        </a:rPr>
                        <a:t>強化親師溝通及家長職能研習活動</a:t>
                      </a:r>
                      <a:endParaRPr lang="en-US" altLang="zh-TW" b="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dirty="0">
                          <a:solidFill>
                            <a:sysClr val="windowText" lastClr="000000"/>
                          </a:solidFill>
                        </a:rPr>
                        <a:t>4-2 </a:t>
                      </a:r>
                      <a:r>
                        <a:rPr lang="zh-TW" altLang="en-US" b="0" dirty="0">
                          <a:solidFill>
                            <a:sysClr val="windowText" lastClr="000000"/>
                          </a:solidFill>
                        </a:rPr>
                        <a:t>鼓勵新住民家長參與學校各類社區學習及公益活動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3470310"/>
                  </a:ext>
                </a:extLst>
              </a:tr>
            </a:tbl>
          </a:graphicData>
        </a:graphic>
      </p:graphicFrame>
      <p:pic>
        <p:nvPicPr>
          <p:cNvPr id="6" name="內容版面配置區 4">
            <a:extLst>
              <a:ext uri="{FF2B5EF4-FFF2-40B4-BE49-F238E27FC236}">
                <a16:creationId xmlns:a16="http://schemas.microsoft.com/office/drawing/2014/main" id="{E5F5CBCD-C0DA-49C3-9099-4AADBF176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081" y="0"/>
            <a:ext cx="8737919" cy="6858000"/>
          </a:xfrm>
          <a:prstGeom prst="rect">
            <a:avLst/>
          </a:prstGeom>
        </p:spPr>
      </p:pic>
      <p:pic>
        <p:nvPicPr>
          <p:cNvPr id="7" name="圖片 6">
            <a:extLst>
              <a:ext uri="{FF2B5EF4-FFF2-40B4-BE49-F238E27FC236}">
                <a16:creationId xmlns:a16="http://schemas.microsoft.com/office/drawing/2014/main" id="{8631ADFE-6E90-4E8F-91E0-643CC3013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573" y="222068"/>
            <a:ext cx="8626678" cy="6463489"/>
          </a:xfrm>
          <a:prstGeom prst="rect">
            <a:avLst/>
          </a:prstGeom>
        </p:spPr>
      </p:pic>
    </p:spTree>
    <p:extLst>
      <p:ext uri="{BB962C8B-B14F-4D97-AF65-F5344CB8AC3E}">
        <p14:creationId xmlns:p14="http://schemas.microsoft.com/office/powerpoint/2010/main" val="20961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AD07C5-2EAE-4E68-A673-23C996275050}"/>
              </a:ext>
            </a:extLst>
          </p:cNvPr>
          <p:cNvSpPr>
            <a:spLocks noGrp="1"/>
          </p:cNvSpPr>
          <p:nvPr>
            <p:ph type="title"/>
          </p:nvPr>
        </p:nvSpPr>
        <p:spPr/>
        <p:txBody>
          <a:bodyPr/>
          <a:lstStyle/>
          <a:p>
            <a:r>
              <a:rPr lang="zh-TW" altLang="en-US" dirty="0" smtClean="0"/>
              <a:t>政府</a:t>
            </a:r>
            <a:r>
              <a:rPr lang="zh-TW" altLang="en-US" dirty="0"/>
              <a:t>的資源</a:t>
            </a:r>
          </a:p>
        </p:txBody>
      </p:sp>
      <p:sp>
        <p:nvSpPr>
          <p:cNvPr id="3" name="內容版面配置區 2">
            <a:extLst>
              <a:ext uri="{FF2B5EF4-FFF2-40B4-BE49-F238E27FC236}">
                <a16:creationId xmlns:a16="http://schemas.microsoft.com/office/drawing/2014/main" id="{BA1B6F87-F58B-4EE5-B1EC-CCAB42FC0945}"/>
              </a:ext>
            </a:extLst>
          </p:cNvPr>
          <p:cNvSpPr>
            <a:spLocks noGrp="1"/>
          </p:cNvSpPr>
          <p:nvPr>
            <p:ph idx="1"/>
          </p:nvPr>
        </p:nvSpPr>
        <p:spPr/>
        <p:txBody>
          <a:bodyPr>
            <a:normAutofit/>
          </a:bodyPr>
          <a:lstStyle/>
          <a:p>
            <a:r>
              <a:rPr lang="zh-TW" altLang="en-US" sz="2800" dirty="0"/>
              <a:t>對於新住民進行強化新移民適境照顧工作，包含以下內容：</a:t>
            </a:r>
            <a:endParaRPr lang="en-US" altLang="zh-TW" sz="2800" dirty="0"/>
          </a:p>
          <a:p>
            <a:endParaRPr lang="zh-TW" altLang="en-US" sz="2800" dirty="0"/>
          </a:p>
          <a:p>
            <a:pPr marL="514350" indent="-514350">
              <a:buFont typeface="+mj-lt"/>
              <a:buAutoNum type="arabicPeriod"/>
            </a:pPr>
            <a:r>
              <a:rPr lang="zh-TW" altLang="en-US" sz="2800" dirty="0"/>
              <a:t>推動全國新住民火炬計畫</a:t>
            </a:r>
            <a:endParaRPr lang="en-US" altLang="zh-TW" sz="2800" dirty="0"/>
          </a:p>
          <a:p>
            <a:pPr marL="514350" indent="-514350">
              <a:buFont typeface="+mj-lt"/>
              <a:buAutoNum type="arabicPeriod"/>
            </a:pPr>
            <a:r>
              <a:rPr lang="zh-TW" altLang="en-US" sz="2800" dirty="0"/>
              <a:t>建構全方位移民輔導服務</a:t>
            </a:r>
            <a:endParaRPr lang="en-US" altLang="zh-TW" sz="2800" dirty="0"/>
          </a:p>
          <a:p>
            <a:pPr marL="514350" indent="-514350">
              <a:buFont typeface="+mj-lt"/>
              <a:buAutoNum type="arabicPeriod"/>
            </a:pPr>
            <a:r>
              <a:rPr lang="zh-TW" altLang="en-US" sz="2800" dirty="0"/>
              <a:t>推動外籍與大陸配偶關懷網絡及行動服務列車</a:t>
            </a:r>
          </a:p>
        </p:txBody>
      </p:sp>
    </p:spTree>
    <p:extLst>
      <p:ext uri="{BB962C8B-B14F-4D97-AF65-F5344CB8AC3E}">
        <p14:creationId xmlns:p14="http://schemas.microsoft.com/office/powerpoint/2010/main" val="3233148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0F24A6-E60D-4FE1-90EB-89F1AA00E46B}"/>
              </a:ext>
            </a:extLst>
          </p:cNvPr>
          <p:cNvSpPr>
            <a:spLocks noGrp="1"/>
          </p:cNvSpPr>
          <p:nvPr>
            <p:ph type="title"/>
          </p:nvPr>
        </p:nvSpPr>
        <p:spPr/>
        <p:txBody>
          <a:bodyPr/>
          <a:lstStyle/>
          <a:p>
            <a:r>
              <a:rPr lang="zh-TW" altLang="en-US" dirty="0" smtClean="0"/>
              <a:t>政府</a:t>
            </a:r>
            <a:r>
              <a:rPr lang="zh-TW" altLang="en-US" dirty="0"/>
              <a:t>的資源 </a:t>
            </a:r>
            <a:r>
              <a:rPr lang="en-US" altLang="zh-TW" dirty="0"/>
              <a:t>–</a:t>
            </a:r>
            <a:r>
              <a:rPr lang="zh-TW" altLang="en-US" dirty="0"/>
              <a:t> 全國新住民火炬計畫</a:t>
            </a:r>
          </a:p>
        </p:txBody>
      </p:sp>
      <p:sp>
        <p:nvSpPr>
          <p:cNvPr id="3" name="內容版面配置區 2">
            <a:extLst>
              <a:ext uri="{FF2B5EF4-FFF2-40B4-BE49-F238E27FC236}">
                <a16:creationId xmlns:a16="http://schemas.microsoft.com/office/drawing/2014/main" id="{0169EC74-7C04-4A44-AFC6-C5A315C27271}"/>
              </a:ext>
            </a:extLst>
          </p:cNvPr>
          <p:cNvSpPr>
            <a:spLocks noGrp="1"/>
          </p:cNvSpPr>
          <p:nvPr>
            <p:ph idx="1"/>
          </p:nvPr>
        </p:nvSpPr>
        <p:spPr>
          <a:xfrm>
            <a:off x="3414161" y="1006271"/>
            <a:ext cx="4580307" cy="5120640"/>
          </a:xfrm>
        </p:spPr>
        <p:txBody>
          <a:bodyPr>
            <a:normAutofit/>
          </a:bodyPr>
          <a:lstStyle/>
          <a:p>
            <a:r>
              <a:rPr lang="zh-TW" altLang="en-US" sz="2400" dirty="0"/>
              <a:t>整合服務資源，落實關懷輔導</a:t>
            </a:r>
            <a:endParaRPr lang="en-US" altLang="zh-TW" sz="2400" dirty="0"/>
          </a:p>
          <a:p>
            <a:endParaRPr lang="en-US" altLang="zh-TW" sz="2400" dirty="0"/>
          </a:p>
          <a:p>
            <a:r>
              <a:rPr lang="zh-TW" altLang="en-US" sz="2400" dirty="0"/>
              <a:t>推動親職教育，穩健家庭功能</a:t>
            </a:r>
            <a:endParaRPr lang="en-US" altLang="zh-TW" sz="2400" dirty="0"/>
          </a:p>
          <a:p>
            <a:endParaRPr lang="en-US" altLang="zh-TW" sz="2400" dirty="0"/>
          </a:p>
          <a:p>
            <a:r>
              <a:rPr lang="zh-TW" altLang="en-US" sz="2400" dirty="0"/>
              <a:t>提供多元發展，建立支持網絡</a:t>
            </a:r>
            <a:endParaRPr lang="en-US" altLang="zh-TW" sz="2400" dirty="0"/>
          </a:p>
          <a:p>
            <a:endParaRPr lang="en-US" altLang="zh-TW" sz="2400" dirty="0"/>
          </a:p>
          <a:p>
            <a:r>
              <a:rPr lang="zh-TW" altLang="en-US" sz="2400" dirty="0"/>
              <a:t>推展多元文化，加強觀念宣導</a:t>
            </a:r>
          </a:p>
        </p:txBody>
      </p:sp>
      <p:graphicFrame>
        <p:nvGraphicFramePr>
          <p:cNvPr id="4" name="表格 3">
            <a:extLst>
              <a:ext uri="{FF2B5EF4-FFF2-40B4-BE49-F238E27FC236}">
                <a16:creationId xmlns:a16="http://schemas.microsoft.com/office/drawing/2014/main" id="{0A224156-9EC2-4CC5-B745-5F177AC85775}"/>
              </a:ext>
            </a:extLst>
          </p:cNvPr>
          <p:cNvGraphicFramePr>
            <a:graphicFrameLocks noGrp="1"/>
          </p:cNvGraphicFramePr>
          <p:nvPr>
            <p:extLst>
              <p:ext uri="{D42A27DB-BD31-4B8C-83A1-F6EECF244321}">
                <p14:modId xmlns:p14="http://schemas.microsoft.com/office/powerpoint/2010/main" val="3112194071"/>
              </p:ext>
            </p:extLst>
          </p:nvPr>
        </p:nvGraphicFramePr>
        <p:xfrm>
          <a:off x="7751032" y="1123837"/>
          <a:ext cx="4005542" cy="5120640"/>
        </p:xfrm>
        <a:graphic>
          <a:graphicData uri="http://schemas.openxmlformats.org/drawingml/2006/table">
            <a:tbl>
              <a:tblPr firstRow="1" bandRow="1">
                <a:tableStyleId>{5C22544A-7EE6-4342-B048-85BDC9FD1C3A}</a:tableStyleId>
              </a:tblPr>
              <a:tblGrid>
                <a:gridCol w="1024405">
                  <a:extLst>
                    <a:ext uri="{9D8B030D-6E8A-4147-A177-3AD203B41FA5}">
                      <a16:colId xmlns:a16="http://schemas.microsoft.com/office/drawing/2014/main" val="407797268"/>
                    </a:ext>
                  </a:extLst>
                </a:gridCol>
                <a:gridCol w="2981137">
                  <a:extLst>
                    <a:ext uri="{9D8B030D-6E8A-4147-A177-3AD203B41FA5}">
                      <a16:colId xmlns:a16="http://schemas.microsoft.com/office/drawing/2014/main" val="4129127283"/>
                    </a:ext>
                  </a:extLst>
                </a:gridCol>
              </a:tblGrid>
              <a:tr h="370840">
                <a:tc>
                  <a:txBody>
                    <a:bodyPr/>
                    <a:lstStyle/>
                    <a:p>
                      <a:pPr algn="ctr"/>
                      <a:r>
                        <a:rPr lang="zh-TW" altLang="en-US" sz="2400" dirty="0">
                          <a:solidFill>
                            <a:sysClr val="windowText" lastClr="000000"/>
                          </a:solidFill>
                        </a:rPr>
                        <a:t>構面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ysClr val="windowText" lastClr="000000"/>
                          </a:solidFill>
                        </a:rPr>
                        <a:t>工作項目分類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6541750"/>
                  </a:ext>
                </a:extLst>
              </a:tr>
              <a:tr h="370840">
                <a:tc>
                  <a:txBody>
                    <a:bodyPr/>
                    <a:lstStyle/>
                    <a:p>
                      <a:pPr algn="ctr"/>
                      <a:r>
                        <a:rPr lang="zh-TW" altLang="en-US" sz="2400" dirty="0">
                          <a:solidFill>
                            <a:sysClr val="windowText" lastClr="000000"/>
                          </a:solidFill>
                        </a:rPr>
                        <a:t>家庭輔導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2400" dirty="0">
                          <a:solidFill>
                            <a:sysClr val="windowText" lastClr="000000"/>
                          </a:solidFill>
                        </a:rPr>
                        <a:t>新住民輔導志工培訓</a:t>
                      </a:r>
                    </a:p>
                    <a:p>
                      <a:r>
                        <a:rPr lang="zh-TW" altLang="en-US" sz="2400" dirty="0">
                          <a:solidFill>
                            <a:sysClr val="windowText" lastClr="000000"/>
                          </a:solidFill>
                        </a:rPr>
                        <a:t>新住民家庭關懷訪視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5981441"/>
                  </a:ext>
                </a:extLst>
              </a:tr>
              <a:tr h="370840">
                <a:tc>
                  <a:txBody>
                    <a:bodyPr/>
                    <a:lstStyle/>
                    <a:p>
                      <a:pPr algn="ctr"/>
                      <a:r>
                        <a:rPr lang="zh-TW" altLang="en-US" sz="2400" dirty="0">
                          <a:solidFill>
                            <a:sysClr val="windowText" lastClr="000000"/>
                          </a:solidFill>
                        </a:rPr>
                        <a:t>親子教育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2400" dirty="0">
                          <a:solidFill>
                            <a:sysClr val="windowText" lastClr="000000"/>
                          </a:solidFill>
                        </a:rPr>
                        <a:t>新住民幸福家庭親子生活體驗營</a:t>
                      </a:r>
                    </a:p>
                    <a:p>
                      <a:r>
                        <a:rPr lang="zh-TW" altLang="en-US" sz="2400" dirty="0">
                          <a:solidFill>
                            <a:sysClr val="windowText" lastClr="000000"/>
                          </a:solidFill>
                        </a:rPr>
                        <a:t>多語多元文化繪本</a:t>
                      </a:r>
                      <a:endParaRPr lang="en-US" altLang="zh-TW" sz="2400" dirty="0">
                        <a:solidFill>
                          <a:sysClr val="windowText" lastClr="000000"/>
                        </a:solidFill>
                      </a:endParaRPr>
                    </a:p>
                    <a:p>
                      <a:r>
                        <a:rPr lang="zh-TW" altLang="en-US" sz="2400" dirty="0">
                          <a:solidFill>
                            <a:sysClr val="windowText" lastClr="000000"/>
                          </a:solidFill>
                        </a:rPr>
                        <a:t>親子共讀心得感想甄選活動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99716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ysClr val="windowText" lastClr="000000"/>
                          </a:solidFill>
                        </a:rPr>
                        <a:t>文化傳承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2400" dirty="0">
                          <a:solidFill>
                            <a:sysClr val="windowText" lastClr="000000"/>
                          </a:solidFill>
                        </a:rPr>
                        <a:t>新住民母語學習</a:t>
                      </a:r>
                    </a:p>
                    <a:p>
                      <a:r>
                        <a:rPr lang="zh-TW" altLang="en-US" sz="2400" dirty="0">
                          <a:solidFill>
                            <a:sysClr val="windowText" lastClr="000000"/>
                          </a:solidFill>
                        </a:rPr>
                        <a:t>新住民家庭創意家譜競賽</a:t>
                      </a:r>
                    </a:p>
                    <a:p>
                      <a:r>
                        <a:rPr lang="zh-TW" altLang="en-US" sz="2400" dirty="0">
                          <a:solidFill>
                            <a:sysClr val="windowText" lastClr="000000"/>
                          </a:solidFill>
                        </a:rPr>
                        <a:t>新住民多元文化美食競賽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5549401"/>
                  </a:ext>
                </a:extLst>
              </a:tr>
            </a:tbl>
          </a:graphicData>
        </a:graphic>
      </p:graphicFrame>
    </p:spTree>
    <p:extLst>
      <p:ext uri="{BB962C8B-B14F-4D97-AF65-F5344CB8AC3E}">
        <p14:creationId xmlns:p14="http://schemas.microsoft.com/office/powerpoint/2010/main" val="1388837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AD07C5-2EAE-4E68-A673-23C996275050}"/>
              </a:ext>
            </a:extLst>
          </p:cNvPr>
          <p:cNvSpPr>
            <a:spLocks noGrp="1"/>
          </p:cNvSpPr>
          <p:nvPr>
            <p:ph type="title"/>
          </p:nvPr>
        </p:nvSpPr>
        <p:spPr/>
        <p:txBody>
          <a:bodyPr/>
          <a:lstStyle/>
          <a:p>
            <a:r>
              <a:rPr lang="zh-TW" altLang="en-US" dirty="0" smtClean="0"/>
              <a:t>政府</a:t>
            </a:r>
            <a:r>
              <a:rPr lang="zh-TW" altLang="en-US" dirty="0"/>
              <a:t>的資源 </a:t>
            </a:r>
            <a:r>
              <a:rPr lang="en-US" altLang="zh-TW" dirty="0"/>
              <a:t>–</a:t>
            </a:r>
            <a:r>
              <a:rPr lang="zh-TW" altLang="en-US" dirty="0"/>
              <a:t> 新住民培力發展資訊網</a:t>
            </a:r>
          </a:p>
        </p:txBody>
      </p:sp>
      <p:pic>
        <p:nvPicPr>
          <p:cNvPr id="9" name="內容版面配置區 8">
            <a:hlinkClick r:id="rId2"/>
            <a:extLst>
              <a:ext uri="{FF2B5EF4-FFF2-40B4-BE49-F238E27FC236}">
                <a16:creationId xmlns:a16="http://schemas.microsoft.com/office/drawing/2014/main" id="{FD4FA366-C48D-4D46-AB98-1CE1FCC1CE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87783" y="723977"/>
            <a:ext cx="8704217" cy="5400902"/>
          </a:xfrm>
        </p:spPr>
      </p:pic>
    </p:spTree>
    <p:extLst>
      <p:ext uri="{BB962C8B-B14F-4D97-AF65-F5344CB8AC3E}">
        <p14:creationId xmlns:p14="http://schemas.microsoft.com/office/powerpoint/2010/main" val="4187448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AD07C5-2EAE-4E68-A673-23C996275050}"/>
              </a:ext>
            </a:extLst>
          </p:cNvPr>
          <p:cNvSpPr>
            <a:spLocks noGrp="1"/>
          </p:cNvSpPr>
          <p:nvPr>
            <p:ph type="title"/>
          </p:nvPr>
        </p:nvSpPr>
        <p:spPr/>
        <p:txBody>
          <a:bodyPr/>
          <a:lstStyle/>
          <a:p>
            <a:r>
              <a:rPr lang="zh-TW" altLang="en-US" dirty="0"/>
              <a:t>新住民培力發展資訊網 </a:t>
            </a:r>
            <a:r>
              <a:rPr lang="en-US" altLang="zh-TW" dirty="0"/>
              <a:t>– </a:t>
            </a:r>
            <a:r>
              <a:rPr lang="zh-TW" altLang="en-US" dirty="0"/>
              <a:t>教育與學習</a:t>
            </a:r>
          </a:p>
        </p:txBody>
      </p:sp>
      <p:graphicFrame>
        <p:nvGraphicFramePr>
          <p:cNvPr id="10" name="內容版面配置區 9">
            <a:extLst>
              <a:ext uri="{FF2B5EF4-FFF2-40B4-BE49-F238E27FC236}">
                <a16:creationId xmlns:a16="http://schemas.microsoft.com/office/drawing/2014/main" id="{A04DC1E2-E719-4A28-95A3-C396AA485F74}"/>
              </a:ext>
            </a:extLst>
          </p:cNvPr>
          <p:cNvGraphicFramePr>
            <a:graphicFrameLocks noGrp="1"/>
          </p:cNvGraphicFramePr>
          <p:nvPr>
            <p:ph idx="1"/>
            <p:extLst>
              <p:ext uri="{D42A27DB-BD31-4B8C-83A1-F6EECF244321}">
                <p14:modId xmlns:p14="http://schemas.microsoft.com/office/powerpoint/2010/main" val="865053846"/>
              </p:ext>
            </p:extLst>
          </p:nvPr>
        </p:nvGraphicFramePr>
        <p:xfrm>
          <a:off x="2259875" y="757646"/>
          <a:ext cx="10554789" cy="5826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7879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AD07C5-2EAE-4E68-A673-23C996275050}"/>
              </a:ext>
            </a:extLst>
          </p:cNvPr>
          <p:cNvSpPr>
            <a:spLocks noGrp="1"/>
          </p:cNvSpPr>
          <p:nvPr>
            <p:ph type="title"/>
          </p:nvPr>
        </p:nvSpPr>
        <p:spPr/>
        <p:txBody>
          <a:bodyPr/>
          <a:lstStyle/>
          <a:p>
            <a:r>
              <a:rPr lang="zh-TW" altLang="en-US" dirty="0"/>
              <a:t>新住民培力發展資訊網 </a:t>
            </a:r>
            <a:r>
              <a:rPr lang="en-US" altLang="zh-TW" dirty="0"/>
              <a:t>– </a:t>
            </a:r>
            <a:r>
              <a:rPr lang="zh-TW" altLang="en-US" dirty="0"/>
              <a:t>新住民生活輔導</a:t>
            </a:r>
          </a:p>
        </p:txBody>
      </p:sp>
      <p:graphicFrame>
        <p:nvGraphicFramePr>
          <p:cNvPr id="10" name="內容版面配置區 9">
            <a:extLst>
              <a:ext uri="{FF2B5EF4-FFF2-40B4-BE49-F238E27FC236}">
                <a16:creationId xmlns:a16="http://schemas.microsoft.com/office/drawing/2014/main" id="{A04DC1E2-E719-4A28-95A3-C396AA485F74}"/>
              </a:ext>
            </a:extLst>
          </p:cNvPr>
          <p:cNvGraphicFramePr>
            <a:graphicFrameLocks noGrp="1"/>
          </p:cNvGraphicFramePr>
          <p:nvPr>
            <p:ph idx="1"/>
            <p:extLst>
              <p:ext uri="{D42A27DB-BD31-4B8C-83A1-F6EECF244321}">
                <p14:modId xmlns:p14="http://schemas.microsoft.com/office/powerpoint/2010/main" val="2584844507"/>
              </p:ext>
            </p:extLst>
          </p:nvPr>
        </p:nvGraphicFramePr>
        <p:xfrm>
          <a:off x="1347651" y="209007"/>
          <a:ext cx="11662954" cy="6231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9196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0" y="274320"/>
            <a:ext cx="9261398" cy="6413863"/>
          </a:xfrm>
          <a:prstGeom prst="rect">
            <a:avLst/>
          </a:prstGeom>
        </p:spPr>
      </p:pic>
      <p:sp>
        <p:nvSpPr>
          <p:cNvPr id="8" name="矩形 7"/>
          <p:cNvSpPr/>
          <p:nvPr/>
        </p:nvSpPr>
        <p:spPr>
          <a:xfrm>
            <a:off x="10093234" y="5747656"/>
            <a:ext cx="2098766" cy="369332"/>
          </a:xfrm>
          <a:prstGeom prst="rect">
            <a:avLst/>
          </a:prstGeom>
        </p:spPr>
        <p:txBody>
          <a:bodyPr wrap="square">
            <a:spAutoFit/>
          </a:bodyPr>
          <a:lstStyle/>
          <a:p>
            <a:r>
              <a:rPr lang="en-US" altLang="zh-TW" dirty="0">
                <a:latin typeface="標楷體" panose="03000509000000000000" pitchFamily="65" charset="-120"/>
                <a:ea typeface="標楷體" panose="03000509000000000000" pitchFamily="65" charset="-120"/>
              </a:rPr>
              <a:t>S03310247 </a:t>
            </a:r>
            <a:r>
              <a:rPr lang="zh-TW" altLang="en-US" dirty="0">
                <a:latin typeface="標楷體" panose="03000509000000000000" pitchFamily="65" charset="-120"/>
                <a:ea typeface="標楷體" panose="03000509000000000000" pitchFamily="65" charset="-120"/>
              </a:rPr>
              <a:t>劉祐</a:t>
            </a:r>
            <a:r>
              <a:rPr lang="zh-TW" altLang="en-US" dirty="0" smtClean="0">
                <a:latin typeface="標楷體" panose="03000509000000000000" pitchFamily="65" charset="-120"/>
                <a:ea typeface="標楷體" panose="03000509000000000000" pitchFamily="65" charset="-120"/>
              </a:rPr>
              <a:t>誠</a:t>
            </a:r>
            <a:endParaRPr lang="en-US" altLang="zh-TW" dirty="0">
              <a:latin typeface="標楷體" panose="03000509000000000000" pitchFamily="65" charset="-120"/>
              <a:ea typeface="標楷體" panose="03000509000000000000" pitchFamily="65" charset="-120"/>
            </a:endParaRPr>
          </a:p>
        </p:txBody>
      </p:sp>
      <p:sp>
        <p:nvSpPr>
          <p:cNvPr id="10" name="矩形 9"/>
          <p:cNvSpPr/>
          <p:nvPr/>
        </p:nvSpPr>
        <p:spPr>
          <a:xfrm>
            <a:off x="789272" y="1572288"/>
            <a:ext cx="2492990" cy="646331"/>
          </a:xfrm>
          <a:prstGeom prst="rect">
            <a:avLst/>
          </a:prstGeom>
        </p:spPr>
        <p:txBody>
          <a:bodyPr wrap="none">
            <a:spAutoFit/>
          </a:bodyPr>
          <a:lstStyle/>
          <a:p>
            <a:pPr lvl="0"/>
            <a:r>
              <a:rPr lang="zh-TW" altLang="en-US" sz="3600" dirty="0" smtClean="0"/>
              <a:t>一切的開始</a:t>
            </a:r>
            <a:endParaRPr lang="zh-TW" altLang="en-US" sz="3600" dirty="0"/>
          </a:p>
        </p:txBody>
      </p:sp>
    </p:spTree>
    <p:extLst>
      <p:ext uri="{BB962C8B-B14F-4D97-AF65-F5344CB8AC3E}">
        <p14:creationId xmlns:p14="http://schemas.microsoft.com/office/powerpoint/2010/main" val="29395732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AD07C5-2EAE-4E68-A673-23C996275050}"/>
              </a:ext>
            </a:extLst>
          </p:cNvPr>
          <p:cNvSpPr>
            <a:spLocks noGrp="1"/>
          </p:cNvSpPr>
          <p:nvPr>
            <p:ph type="title"/>
          </p:nvPr>
        </p:nvSpPr>
        <p:spPr>
          <a:xfrm>
            <a:off x="433250" y="796510"/>
            <a:ext cx="6132443" cy="1325563"/>
          </a:xfrm>
        </p:spPr>
        <p:txBody>
          <a:bodyPr/>
          <a:lstStyle/>
          <a:p>
            <a:r>
              <a:rPr lang="zh-TW" altLang="en-US" dirty="0" smtClean="0"/>
              <a:t>民間</a:t>
            </a:r>
            <a:r>
              <a:rPr lang="zh-TW" altLang="en-US" dirty="0"/>
              <a:t>團體</a:t>
            </a:r>
          </a:p>
        </p:txBody>
      </p:sp>
      <p:sp>
        <p:nvSpPr>
          <p:cNvPr id="3" name="內容版面配置區 2">
            <a:extLst>
              <a:ext uri="{FF2B5EF4-FFF2-40B4-BE49-F238E27FC236}">
                <a16:creationId xmlns:a16="http://schemas.microsoft.com/office/drawing/2014/main" id="{3DE3EABA-039E-4C64-A324-616AC77BA4D4}"/>
              </a:ext>
            </a:extLst>
          </p:cNvPr>
          <p:cNvSpPr>
            <a:spLocks noGrp="1"/>
          </p:cNvSpPr>
          <p:nvPr>
            <p:ph idx="1"/>
          </p:nvPr>
        </p:nvSpPr>
        <p:spPr>
          <a:xfrm>
            <a:off x="3499471" y="1162270"/>
            <a:ext cx="6132443" cy="2613853"/>
          </a:xfrm>
        </p:spPr>
        <p:txBody>
          <a:bodyPr>
            <a:normAutofit/>
          </a:bodyPr>
          <a:lstStyle/>
          <a:p>
            <a:r>
              <a:rPr lang="zh-TW" altLang="en-US" sz="2400" dirty="0">
                <a:hlinkClick r:id="rId2"/>
              </a:rPr>
              <a:t>社團法人中華民國南洋台灣姐妹會</a:t>
            </a:r>
            <a:endParaRPr lang="en-US" altLang="zh-TW" sz="2400" dirty="0"/>
          </a:p>
          <a:p>
            <a:r>
              <a:rPr lang="zh-TW" altLang="en-US" sz="2400" dirty="0">
                <a:hlinkClick r:id="rId3"/>
              </a:rPr>
              <a:t>社團法人台灣新移民勞動權益促進會</a:t>
            </a:r>
            <a:endParaRPr lang="en-US" altLang="zh-TW" sz="2400" dirty="0"/>
          </a:p>
          <a:p>
            <a:r>
              <a:rPr lang="zh-TW" altLang="en-US" sz="2400" dirty="0">
                <a:hlinkClick r:id="rId4"/>
              </a:rPr>
              <a:t>婦女新知基金會</a:t>
            </a:r>
            <a:endParaRPr lang="en-US" altLang="zh-TW" sz="2400" dirty="0"/>
          </a:p>
          <a:p>
            <a:r>
              <a:rPr lang="zh-TW" altLang="en-US" sz="2400" dirty="0">
                <a:hlinkClick r:id="rId5"/>
              </a:rPr>
              <a:t>新住民家庭成長協會</a:t>
            </a:r>
            <a:endParaRPr lang="en-US" altLang="zh-TW" sz="2400" dirty="0"/>
          </a:p>
          <a:p>
            <a:r>
              <a:rPr lang="zh-TW" altLang="en-US" sz="2400" dirty="0">
                <a:hlinkClick r:id="rId6"/>
              </a:rPr>
              <a:t>越裔新住民協會</a:t>
            </a:r>
            <a:endParaRPr lang="en-US" altLang="zh-TW" sz="2400" dirty="0"/>
          </a:p>
        </p:txBody>
      </p:sp>
      <p:sp>
        <p:nvSpPr>
          <p:cNvPr id="4" name="文字方塊 3">
            <a:extLst>
              <a:ext uri="{FF2B5EF4-FFF2-40B4-BE49-F238E27FC236}">
                <a16:creationId xmlns:a16="http://schemas.microsoft.com/office/drawing/2014/main" id="{06165A45-EB24-4222-9D3A-2FCD067D1F6D}"/>
              </a:ext>
            </a:extLst>
          </p:cNvPr>
          <p:cNvSpPr txBox="1"/>
          <p:nvPr/>
        </p:nvSpPr>
        <p:spPr>
          <a:xfrm>
            <a:off x="259387" y="4144031"/>
            <a:ext cx="2031325" cy="646331"/>
          </a:xfrm>
          <a:prstGeom prst="rect">
            <a:avLst/>
          </a:prstGeom>
          <a:noFill/>
        </p:spPr>
        <p:txBody>
          <a:bodyPr wrap="none" rtlCol="0">
            <a:spAutoFit/>
          </a:bodyPr>
          <a:lstStyle/>
          <a:p>
            <a:r>
              <a:rPr lang="zh-TW" altLang="en-US" sz="3600" dirty="0">
                <a:solidFill>
                  <a:schemeClr val="bg1"/>
                </a:solidFill>
              </a:rPr>
              <a:t>相關網站</a:t>
            </a:r>
          </a:p>
        </p:txBody>
      </p:sp>
      <p:sp>
        <p:nvSpPr>
          <p:cNvPr id="5" name="文字方塊 4">
            <a:extLst>
              <a:ext uri="{FF2B5EF4-FFF2-40B4-BE49-F238E27FC236}">
                <a16:creationId xmlns:a16="http://schemas.microsoft.com/office/drawing/2014/main" id="{D33762EA-8DA8-46B3-8324-15F835B671F2}"/>
              </a:ext>
            </a:extLst>
          </p:cNvPr>
          <p:cNvSpPr txBox="1"/>
          <p:nvPr/>
        </p:nvSpPr>
        <p:spPr>
          <a:xfrm>
            <a:off x="3748901" y="4144031"/>
            <a:ext cx="2977097" cy="830997"/>
          </a:xfrm>
          <a:prstGeom prst="rect">
            <a:avLst/>
          </a:prstGeom>
          <a:noFill/>
        </p:spPr>
        <p:txBody>
          <a:bodyPr wrap="none" rtlCol="0">
            <a:spAutoFit/>
          </a:bodyPr>
          <a:lstStyle/>
          <a:p>
            <a:pPr marL="342900" indent="-342900">
              <a:buFont typeface="Arial" panose="020B0604020202020204" pitchFamily="34" charset="0"/>
              <a:buChar char="•"/>
            </a:pPr>
            <a:r>
              <a:rPr lang="zh-TW" altLang="en-US" sz="2400" dirty="0">
                <a:hlinkClick r:id="rId7"/>
              </a:rPr>
              <a:t>移人</a:t>
            </a:r>
            <a:r>
              <a:rPr lang="en-US" altLang="zh-TW" sz="2400" dirty="0">
                <a:hlinkClick r:id="rId7"/>
              </a:rPr>
              <a:t>Migrants’ park</a:t>
            </a:r>
            <a:endParaRPr lang="en-US" altLang="zh-TW" sz="2400" dirty="0"/>
          </a:p>
          <a:p>
            <a:pPr marL="342900" indent="-342900">
              <a:buFont typeface="Arial" panose="020B0604020202020204" pitchFamily="34" charset="0"/>
              <a:buChar char="•"/>
            </a:pPr>
            <a:r>
              <a:rPr lang="zh-TW" altLang="en-US" sz="2400" dirty="0">
                <a:hlinkClick r:id="rId8"/>
              </a:rPr>
              <a:t>苦勞網</a:t>
            </a:r>
            <a:endParaRPr lang="zh-TW" altLang="en-US" sz="2400" dirty="0"/>
          </a:p>
        </p:txBody>
      </p:sp>
    </p:spTree>
    <p:extLst>
      <p:ext uri="{BB962C8B-B14F-4D97-AF65-F5344CB8AC3E}">
        <p14:creationId xmlns:p14="http://schemas.microsoft.com/office/powerpoint/2010/main" val="657313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BF9025-1954-4390-B167-CE7972F8292E}"/>
              </a:ext>
            </a:extLst>
          </p:cNvPr>
          <p:cNvSpPr>
            <a:spLocks noGrp="1"/>
          </p:cNvSpPr>
          <p:nvPr>
            <p:ph type="title"/>
          </p:nvPr>
        </p:nvSpPr>
        <p:spPr/>
        <p:txBody>
          <a:bodyPr/>
          <a:lstStyle/>
          <a:p>
            <a:r>
              <a:rPr lang="zh-TW" altLang="en-US" dirty="0" smtClean="0"/>
              <a:t>老師</a:t>
            </a:r>
            <a:r>
              <a:rPr lang="zh-TW" altLang="en-US" dirty="0"/>
              <a:t>的角色</a:t>
            </a:r>
          </a:p>
        </p:txBody>
      </p:sp>
      <p:graphicFrame>
        <p:nvGraphicFramePr>
          <p:cNvPr id="6" name="內容版面配置區 5">
            <a:extLst>
              <a:ext uri="{FF2B5EF4-FFF2-40B4-BE49-F238E27FC236}">
                <a16:creationId xmlns:a16="http://schemas.microsoft.com/office/drawing/2014/main" id="{85D32CF5-50EF-436C-AAD9-B35DCF59D385}"/>
              </a:ext>
            </a:extLst>
          </p:cNvPr>
          <p:cNvGraphicFramePr>
            <a:graphicFrameLocks noGrp="1"/>
          </p:cNvGraphicFramePr>
          <p:nvPr>
            <p:ph idx="1"/>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2403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ED2CA1-AB31-4234-9842-ED4E37D073F5}"/>
              </a:ext>
            </a:extLst>
          </p:cNvPr>
          <p:cNvSpPr>
            <a:spLocks noGrp="1"/>
          </p:cNvSpPr>
          <p:nvPr>
            <p:ph type="title"/>
          </p:nvPr>
        </p:nvSpPr>
        <p:spPr/>
        <p:txBody>
          <a:bodyPr/>
          <a:lstStyle/>
          <a:p>
            <a:r>
              <a:rPr lang="zh-TW" altLang="en-US" dirty="0" smtClean="0"/>
              <a:t>學校</a:t>
            </a:r>
            <a:r>
              <a:rPr lang="zh-TW" altLang="en-US" dirty="0"/>
              <a:t>的資源 </a:t>
            </a:r>
          </a:p>
        </p:txBody>
      </p:sp>
      <p:sp>
        <p:nvSpPr>
          <p:cNvPr id="3" name="內容版面配置區 2">
            <a:extLst>
              <a:ext uri="{FF2B5EF4-FFF2-40B4-BE49-F238E27FC236}">
                <a16:creationId xmlns:a16="http://schemas.microsoft.com/office/drawing/2014/main" id="{55DDC5C1-2B64-4F54-B9F4-E2702A1550D5}"/>
              </a:ext>
            </a:extLst>
          </p:cNvPr>
          <p:cNvSpPr>
            <a:spLocks noGrp="1"/>
          </p:cNvSpPr>
          <p:nvPr>
            <p:ph idx="1"/>
          </p:nvPr>
        </p:nvSpPr>
        <p:spPr/>
        <p:txBody>
          <a:bodyPr>
            <a:normAutofit/>
          </a:bodyPr>
          <a:lstStyle/>
          <a:p>
            <a:pPr marL="514350" indent="-514350">
              <a:buFont typeface="+mj-lt"/>
              <a:buAutoNum type="arabicPeriod"/>
            </a:pPr>
            <a:r>
              <a:rPr lang="zh-TW" altLang="en-US" sz="2800" dirty="0"/>
              <a:t>應提供各級學校實施新住民語文學習所需之輔助教材、數位網站、影音圖書等資源。 </a:t>
            </a:r>
            <a:endParaRPr lang="en-US" altLang="zh-TW" sz="2800" dirty="0"/>
          </a:p>
          <a:p>
            <a:pPr marL="514350" indent="-514350">
              <a:buFont typeface="+mj-lt"/>
              <a:buAutoNum type="arabicPeriod"/>
            </a:pPr>
            <a:r>
              <a:rPr lang="zh-TW" altLang="en-US" sz="2800" dirty="0"/>
              <a:t>宜設置新住民語文教室，展示新住民文化特色，亦可作為新住民語文教學場所。 </a:t>
            </a:r>
            <a:endParaRPr lang="en-US" altLang="zh-TW" sz="2800" dirty="0"/>
          </a:p>
          <a:p>
            <a:pPr marL="514350" indent="-514350">
              <a:buFont typeface="+mj-lt"/>
              <a:buAutoNum type="arabicPeriod"/>
            </a:pPr>
            <a:r>
              <a:rPr lang="zh-TW" altLang="en-US" sz="2800" dirty="0"/>
              <a:t>為提升新住民語文學習成效，教師可善加運用網路科技及各縣市所出版的相關資源。 </a:t>
            </a:r>
            <a:endParaRPr lang="en-US" altLang="zh-TW" sz="2800" dirty="0"/>
          </a:p>
          <a:p>
            <a:pPr marL="514350" indent="-514350">
              <a:buFont typeface="+mj-lt"/>
              <a:buAutoNum type="arabicPeriod"/>
            </a:pPr>
            <a:r>
              <a:rPr lang="zh-TW" altLang="en-US" sz="2800" dirty="0"/>
              <a:t>學校與教師宜善用社區內新住民的人力資源，在新住民文化認識及語言教學等方面提供諮詢與協助。 </a:t>
            </a:r>
          </a:p>
        </p:txBody>
      </p:sp>
    </p:spTree>
    <p:extLst>
      <p:ext uri="{BB962C8B-B14F-4D97-AF65-F5344CB8AC3E}">
        <p14:creationId xmlns:p14="http://schemas.microsoft.com/office/powerpoint/2010/main" val="3895409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ED2CA1-AB31-4234-9842-ED4E37D073F5}"/>
              </a:ext>
            </a:extLst>
          </p:cNvPr>
          <p:cNvSpPr>
            <a:spLocks noGrp="1"/>
          </p:cNvSpPr>
          <p:nvPr>
            <p:ph type="title"/>
          </p:nvPr>
        </p:nvSpPr>
        <p:spPr/>
        <p:txBody>
          <a:bodyPr/>
          <a:lstStyle/>
          <a:p>
            <a:r>
              <a:rPr lang="zh-TW" altLang="en-US" dirty="0"/>
              <a:t>教學目標</a:t>
            </a:r>
          </a:p>
        </p:txBody>
      </p:sp>
      <p:sp>
        <p:nvSpPr>
          <p:cNvPr id="3" name="內容版面配置區 2">
            <a:extLst>
              <a:ext uri="{FF2B5EF4-FFF2-40B4-BE49-F238E27FC236}">
                <a16:creationId xmlns:a16="http://schemas.microsoft.com/office/drawing/2014/main" id="{55DDC5C1-2B64-4F54-B9F4-E2702A1550D5}"/>
              </a:ext>
            </a:extLst>
          </p:cNvPr>
          <p:cNvSpPr>
            <a:spLocks noGrp="1"/>
          </p:cNvSpPr>
          <p:nvPr>
            <p:ph idx="1"/>
          </p:nvPr>
        </p:nvSpPr>
        <p:spPr/>
        <p:txBody>
          <a:bodyPr>
            <a:normAutofit/>
          </a:bodyPr>
          <a:lstStyle/>
          <a:p>
            <a:pPr marL="514350" indent="-514350">
              <a:buFont typeface="+mj-lt"/>
              <a:buAutoNum type="arabicPeriod"/>
            </a:pPr>
            <a:r>
              <a:rPr lang="zh-TW" altLang="en-US" sz="2800" dirty="0"/>
              <a:t>啟發學習新住民語言與文化的興趣。</a:t>
            </a:r>
            <a:endParaRPr lang="en-US" altLang="zh-TW" sz="2800" dirty="0"/>
          </a:p>
          <a:p>
            <a:pPr marL="514350" indent="-514350">
              <a:buFont typeface="+mj-lt"/>
              <a:buAutoNum type="arabicPeriod"/>
            </a:pPr>
            <a:r>
              <a:rPr lang="zh-TW" altLang="en-US" sz="2800" dirty="0"/>
              <a:t>增進對新住民及其文化的認識、理解、尊重與欣賞。</a:t>
            </a:r>
            <a:endParaRPr lang="en-US" altLang="zh-TW" sz="2800" dirty="0"/>
          </a:p>
          <a:p>
            <a:pPr marL="514350" indent="-514350">
              <a:buFont typeface="+mj-lt"/>
              <a:buAutoNum type="arabicPeriod"/>
            </a:pPr>
            <a:r>
              <a:rPr lang="zh-TW" altLang="en-US" sz="2800" dirty="0"/>
              <a:t>培養新住民語言基本聽、說、讀、寫能力，並能應用於日常生活溝通。</a:t>
            </a:r>
            <a:endParaRPr lang="en-US" altLang="zh-TW" sz="2800" dirty="0"/>
          </a:p>
          <a:p>
            <a:pPr marL="514350" indent="-514350">
              <a:buFont typeface="+mj-lt"/>
              <a:buAutoNum type="arabicPeriod"/>
            </a:pPr>
            <a:r>
              <a:rPr lang="zh-TW" altLang="en-US" sz="2800" dirty="0"/>
              <a:t>拓展國際視野，能運用多重的文化視角進行思維與判斷。</a:t>
            </a:r>
            <a:endParaRPr lang="en-US" altLang="zh-TW" sz="2800" dirty="0"/>
          </a:p>
          <a:p>
            <a:pPr marL="514350" indent="-514350">
              <a:buFont typeface="+mj-lt"/>
              <a:buAutoNum type="arabicPeriod"/>
            </a:pPr>
            <a:r>
              <a:rPr lang="zh-TW" altLang="en-US" sz="2800" dirty="0"/>
              <a:t>培養跨文化溝通與跨國行動能力與素養。</a:t>
            </a:r>
          </a:p>
        </p:txBody>
      </p:sp>
    </p:spTree>
    <p:extLst>
      <p:ext uri="{BB962C8B-B14F-4D97-AF65-F5344CB8AC3E}">
        <p14:creationId xmlns:p14="http://schemas.microsoft.com/office/powerpoint/2010/main" val="27672137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7B7916-F018-402C-AB26-91CB6AF1B950}"/>
              </a:ext>
            </a:extLst>
          </p:cNvPr>
          <p:cNvSpPr>
            <a:spLocks noGrp="1"/>
          </p:cNvSpPr>
          <p:nvPr>
            <p:ph type="ctrTitle"/>
          </p:nvPr>
        </p:nvSpPr>
        <p:spPr>
          <a:xfrm>
            <a:off x="560396" y="2730136"/>
            <a:ext cx="8479101" cy="1301061"/>
          </a:xfrm>
        </p:spPr>
        <p:txBody>
          <a:bodyPr>
            <a:normAutofit/>
          </a:bodyPr>
          <a:lstStyle/>
          <a:p>
            <a:r>
              <a:rPr lang="zh-TW" altLang="en-US" sz="6000" b="1" dirty="0" smtClean="0">
                <a:solidFill>
                  <a:schemeClr val="tx1"/>
                </a:solidFill>
              </a:rPr>
              <a:t>四</a:t>
            </a:r>
            <a:r>
              <a:rPr lang="zh-TW" altLang="en-US" sz="6000" b="1" dirty="0">
                <a:solidFill>
                  <a:schemeClr val="tx1"/>
                </a:solidFill>
              </a:rPr>
              <a:t>、案例介紹</a:t>
            </a:r>
          </a:p>
        </p:txBody>
      </p:sp>
      <p:sp>
        <p:nvSpPr>
          <p:cNvPr id="3" name="矩形 2"/>
          <p:cNvSpPr/>
          <p:nvPr/>
        </p:nvSpPr>
        <p:spPr>
          <a:xfrm>
            <a:off x="7154092" y="5653091"/>
            <a:ext cx="2551612" cy="369332"/>
          </a:xfrm>
          <a:prstGeom prst="rect">
            <a:avLst/>
          </a:prstGeom>
        </p:spPr>
        <p:txBody>
          <a:bodyPr wrap="square">
            <a:spAutoFit/>
          </a:bodyPr>
          <a:lstStyle/>
          <a:p>
            <a:r>
              <a:rPr lang="en-US" altLang="zh-TW" dirty="0" smtClean="0">
                <a:latin typeface="標楷體" panose="03000509000000000000" pitchFamily="65" charset="-120"/>
                <a:ea typeface="標楷體" panose="03000509000000000000" pitchFamily="65" charset="-120"/>
              </a:rPr>
              <a:t>S03720022 </a:t>
            </a:r>
            <a:r>
              <a:rPr lang="zh-TW" altLang="en-US" dirty="0" smtClean="0">
                <a:latin typeface="標楷體" panose="03000509000000000000" pitchFamily="65" charset="-120"/>
                <a:ea typeface="標楷體" panose="03000509000000000000" pitchFamily="65" charset="-120"/>
              </a:rPr>
              <a:t>蔡家茵</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342775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我的火星媽媽</a:t>
            </a:r>
          </a:p>
        </p:txBody>
      </p:sp>
      <p:sp>
        <p:nvSpPr>
          <p:cNvPr id="3" name="內容版面配置區 2"/>
          <p:cNvSpPr>
            <a:spLocks noGrp="1"/>
          </p:cNvSpPr>
          <p:nvPr>
            <p:ph idx="1"/>
          </p:nvPr>
        </p:nvSpPr>
        <p:spPr>
          <a:xfrm>
            <a:off x="3869268" y="864108"/>
            <a:ext cx="7808926" cy="5120640"/>
          </a:xfrm>
        </p:spPr>
        <p:txBody>
          <a:bodyPr>
            <a:normAutofit/>
          </a:bodyPr>
          <a:lstStyle/>
          <a:p>
            <a:r>
              <a:rPr lang="en-US" altLang="zh-TW" sz="2400" dirty="0" smtClean="0">
                <a:hlinkClick r:id="rId2"/>
              </a:rPr>
              <a:t>https://www.youtube.com/watch?v=_seVtpnnuY0&amp;t=2s</a:t>
            </a:r>
            <a:endParaRPr lang="en-US" altLang="zh-TW" sz="2400" dirty="0" smtClean="0"/>
          </a:p>
          <a:p>
            <a:endParaRPr lang="en-US" altLang="zh-TW" sz="2400" dirty="0" smtClean="0"/>
          </a:p>
          <a:p>
            <a:r>
              <a:rPr lang="zh-TW" altLang="en-US" sz="2400" dirty="0" smtClean="0"/>
              <a:t>偏見、種族</a:t>
            </a:r>
            <a:endParaRPr lang="en-US" altLang="zh-TW" sz="2400" dirty="0" smtClean="0"/>
          </a:p>
          <a:p>
            <a:endParaRPr lang="en-US" altLang="zh-TW" sz="2400" dirty="0" smtClean="0"/>
          </a:p>
          <a:p>
            <a:r>
              <a:rPr lang="zh-TW" altLang="en-US" sz="2400" dirty="0" smtClean="0"/>
              <a:t>社會影響東南亞新住民之子對其母親的認同感，進而影響到自我。</a:t>
            </a:r>
            <a:endParaRPr lang="en-US" altLang="zh-TW" sz="2400" dirty="0" smtClean="0"/>
          </a:p>
          <a:p>
            <a:endParaRPr lang="en-US" altLang="zh-TW" sz="2400" dirty="0"/>
          </a:p>
          <a:p>
            <a:r>
              <a:rPr lang="zh-TW" altLang="en-US" sz="2400" dirty="0" smtClean="0"/>
              <a:t>了解程度 歐美日 </a:t>
            </a:r>
            <a:r>
              <a:rPr lang="en-US" altLang="zh-TW" sz="2400" dirty="0" smtClean="0"/>
              <a:t>&gt;</a:t>
            </a:r>
            <a:r>
              <a:rPr lang="zh-TW" altLang="en-US" sz="2400" dirty="0" smtClean="0"/>
              <a:t> 東南亞</a:t>
            </a:r>
            <a:endParaRPr lang="en-US" altLang="zh-TW" sz="2400" dirty="0" smtClean="0"/>
          </a:p>
          <a:p>
            <a:endParaRPr lang="en-US" altLang="zh-TW" sz="2400" dirty="0" smtClean="0"/>
          </a:p>
          <a:p>
            <a:pPr marL="0" indent="0">
              <a:buNone/>
            </a:pPr>
            <a:endParaRPr lang="en-US" altLang="zh-TW" sz="2400" dirty="0" smtClean="0"/>
          </a:p>
          <a:p>
            <a:endParaRPr lang="zh-TW" altLang="en-US" sz="2400" dirty="0"/>
          </a:p>
        </p:txBody>
      </p:sp>
    </p:spTree>
    <p:extLst>
      <p:ext uri="{BB962C8B-B14F-4D97-AF65-F5344CB8AC3E}">
        <p14:creationId xmlns:p14="http://schemas.microsoft.com/office/powerpoint/2010/main" val="11852139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翻轉吧！新台灣之子</a:t>
            </a:r>
            <a:br>
              <a:rPr lang="zh-TW" altLang="en-US" dirty="0"/>
            </a:b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hlinkClick r:id="rId2"/>
              </a:rPr>
              <a:t>https</a:t>
            </a:r>
            <a:r>
              <a:rPr lang="en-US" altLang="zh-TW" sz="2400" dirty="0">
                <a:hlinkClick r:id="rId2"/>
              </a:rPr>
              <a:t>://</a:t>
            </a:r>
            <a:r>
              <a:rPr lang="en-US" altLang="zh-TW" sz="2400" dirty="0" smtClean="0">
                <a:hlinkClick r:id="rId2"/>
              </a:rPr>
              <a:t>www.youtube.com/watch?v=VqUFKErRKdE</a:t>
            </a:r>
            <a:endParaRPr lang="en-US" altLang="zh-TW" sz="2400" dirty="0" smtClean="0"/>
          </a:p>
          <a:p>
            <a:endParaRPr lang="en-US" altLang="zh-TW" sz="2400" dirty="0"/>
          </a:p>
          <a:p>
            <a:r>
              <a:rPr lang="zh-TW" altLang="en-US" sz="2400" dirty="0"/>
              <a:t>學業成就差真正的原因</a:t>
            </a:r>
            <a:r>
              <a:rPr lang="en-US" altLang="zh-TW" sz="2400" dirty="0"/>
              <a:t>: </a:t>
            </a:r>
            <a:r>
              <a:rPr lang="zh-TW" altLang="en-US" sz="2400" dirty="0"/>
              <a:t>社會經濟</a:t>
            </a:r>
            <a:r>
              <a:rPr lang="zh-TW" altLang="en-US" sz="2400" dirty="0" smtClean="0"/>
              <a:t>弱勢</a:t>
            </a:r>
            <a:endParaRPr lang="en-US" altLang="zh-TW" sz="2400" dirty="0" smtClean="0"/>
          </a:p>
          <a:p>
            <a:endParaRPr lang="en-US" altLang="zh-TW" sz="2400" dirty="0"/>
          </a:p>
          <a:p>
            <a:r>
              <a:rPr lang="zh-TW" altLang="en-US" sz="2400" dirty="0"/>
              <a:t>對新住民母親國家認同，進而影響到自我</a:t>
            </a:r>
            <a:endParaRPr lang="en-US" altLang="zh-TW" sz="2400" dirty="0" smtClean="0"/>
          </a:p>
          <a:p>
            <a:endParaRPr lang="zh-TW" altLang="en-US" sz="2400" dirty="0"/>
          </a:p>
          <a:p>
            <a:r>
              <a:rPr lang="zh-TW" altLang="en-US" sz="2400" dirty="0" smtClean="0"/>
              <a:t>對</a:t>
            </a:r>
            <a:r>
              <a:rPr lang="zh-TW" altLang="en-US" sz="2400" dirty="0"/>
              <a:t>歐美的了解多於東南亞</a:t>
            </a:r>
          </a:p>
          <a:p>
            <a:endParaRPr lang="zh-TW" altLang="en-US" sz="2400" dirty="0"/>
          </a:p>
        </p:txBody>
      </p:sp>
    </p:spTree>
    <p:extLst>
      <p:ext uri="{BB962C8B-B14F-4D97-AF65-F5344CB8AC3E}">
        <p14:creationId xmlns:p14="http://schemas.microsoft.com/office/powerpoint/2010/main" val="314711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600995" y="685679"/>
            <a:ext cx="8229600" cy="5649491"/>
          </a:xfrm>
        </p:spPr>
        <p:txBody>
          <a:bodyPr>
            <a:normAutofit fontScale="92500" lnSpcReduction="10000"/>
          </a:bodyPr>
          <a:lstStyle/>
          <a:p>
            <a:pPr marL="0" indent="0">
              <a:buNone/>
            </a:pPr>
            <a:endParaRPr lang="en-US" altLang="zh-TW" sz="3000" dirty="0" smtClean="0"/>
          </a:p>
          <a:p>
            <a:pPr marL="0" indent="0">
              <a:buNone/>
            </a:pPr>
            <a:r>
              <a:rPr lang="en-US" altLang="zh-TW" sz="2600" dirty="0" smtClean="0">
                <a:latin typeface="新細明體"/>
                <a:ea typeface="新細明體"/>
              </a:rPr>
              <a:t>‧</a:t>
            </a:r>
            <a:r>
              <a:rPr lang="zh-TW" altLang="en-US" sz="2600" dirty="0" smtClean="0"/>
              <a:t> 新</a:t>
            </a:r>
            <a:r>
              <a:rPr lang="zh-TW" altLang="en-US" sz="2600" dirty="0"/>
              <a:t>住民子女海外培力</a:t>
            </a:r>
            <a:r>
              <a:rPr lang="zh-TW" altLang="en-US" sz="2600" dirty="0" smtClean="0"/>
              <a:t>計畫</a:t>
            </a:r>
            <a:endParaRPr lang="en-US" altLang="zh-TW" sz="2600" dirty="0" smtClean="0"/>
          </a:p>
          <a:p>
            <a:pPr marL="0" indent="0">
              <a:buNone/>
            </a:pPr>
            <a:endParaRPr lang="en-US" altLang="zh-TW" sz="2600" dirty="0" smtClean="0"/>
          </a:p>
          <a:p>
            <a:pPr marL="0" indent="0">
              <a:buNone/>
            </a:pPr>
            <a:r>
              <a:rPr lang="en-US" altLang="zh-TW" sz="2600" dirty="0" smtClean="0">
                <a:latin typeface="新細明體"/>
                <a:ea typeface="新細明體"/>
              </a:rPr>
              <a:t>‧</a:t>
            </a:r>
            <a:r>
              <a:rPr lang="zh-TW" altLang="en-US" sz="2600" dirty="0" smtClean="0"/>
              <a:t>國小</a:t>
            </a:r>
            <a:r>
              <a:rPr lang="zh-TW" altLang="en-US" sz="2600" dirty="0"/>
              <a:t>必修增列新住民語</a:t>
            </a:r>
            <a:br>
              <a:rPr lang="zh-TW" altLang="en-US" sz="2600" dirty="0"/>
            </a:br>
            <a:endParaRPr lang="en-US" altLang="zh-TW" sz="2600" dirty="0" smtClean="0"/>
          </a:p>
          <a:p>
            <a:pPr marL="0" indent="0">
              <a:buNone/>
            </a:pPr>
            <a:r>
              <a:rPr lang="en-US" altLang="zh-TW" sz="2600" dirty="0" smtClean="0">
                <a:hlinkClick r:id="rId2"/>
              </a:rPr>
              <a:t>https://flipedu.parenting.com.tw/article/3851</a:t>
            </a:r>
            <a:endParaRPr lang="en-US" altLang="zh-TW" sz="2600" dirty="0" smtClean="0"/>
          </a:p>
          <a:p>
            <a:endParaRPr lang="en-US" altLang="zh-TW" sz="2600" dirty="0"/>
          </a:p>
          <a:p>
            <a:r>
              <a:rPr lang="zh-TW" altLang="en-US" sz="2600" dirty="0" smtClean="0"/>
              <a:t>比起學會新住民語更重要的，是如何營造一個公平對待的學習環境</a:t>
            </a:r>
            <a:endParaRPr lang="en-US" altLang="zh-TW" sz="2600" dirty="0" smtClean="0"/>
          </a:p>
          <a:p>
            <a:pPr marL="0" indent="0">
              <a:buNone/>
            </a:pPr>
            <a:endParaRPr lang="en-US" altLang="zh-TW" sz="2600" dirty="0" smtClean="0"/>
          </a:p>
          <a:p>
            <a:r>
              <a:rPr lang="zh-TW" altLang="en-US" sz="2600" dirty="0" smtClean="0"/>
              <a:t>玩桌遊學越南語</a:t>
            </a:r>
            <a:endParaRPr lang="en-US" altLang="zh-TW" sz="2600" dirty="0" smtClean="0"/>
          </a:p>
          <a:p>
            <a:pPr marL="0" indent="0">
              <a:buNone/>
            </a:pPr>
            <a:r>
              <a:rPr lang="en-US" altLang="zh-TW" sz="2600" dirty="0" smtClean="0">
                <a:hlinkClick r:id="rId3"/>
              </a:rPr>
              <a:t>https://www.taisounds.com/w/TaiSounds/stories_18020914583546406</a:t>
            </a:r>
            <a:endParaRPr lang="en-US" altLang="zh-TW" sz="2600" dirty="0" smtClean="0"/>
          </a:p>
          <a:p>
            <a:pPr marL="0" indent="0">
              <a:buNone/>
            </a:pPr>
            <a:endParaRPr lang="en-US" altLang="zh-TW" sz="2600" dirty="0" smtClean="0"/>
          </a:p>
        </p:txBody>
      </p:sp>
    </p:spTree>
    <p:extLst>
      <p:ext uri="{BB962C8B-B14F-4D97-AF65-F5344CB8AC3E}">
        <p14:creationId xmlns:p14="http://schemas.microsoft.com/office/powerpoint/2010/main" val="10260267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40340" y="1414982"/>
            <a:ext cx="8634549" cy="3255264"/>
          </a:xfrm>
        </p:spPr>
        <p:txBody>
          <a:bodyPr/>
          <a:lstStyle/>
          <a:p>
            <a:pPr algn="ctr"/>
            <a:r>
              <a:rPr lang="en-US" altLang="zh-TW" b="1" dirty="0"/>
              <a:t/>
            </a:r>
            <a:br>
              <a:rPr lang="en-US" altLang="zh-TW" b="1" dirty="0"/>
            </a:br>
            <a:r>
              <a:rPr lang="zh-TW" altLang="en-US" sz="6000" b="1" dirty="0" smtClean="0">
                <a:solidFill>
                  <a:schemeClr val="tx1"/>
                </a:solidFill>
              </a:rPr>
              <a:t>五</a:t>
            </a:r>
            <a:r>
              <a:rPr lang="zh-TW" altLang="en-US" sz="6000" b="1" dirty="0">
                <a:solidFill>
                  <a:schemeClr val="tx1"/>
                </a:solidFill>
              </a:rPr>
              <a:t>、</a:t>
            </a:r>
            <a:r>
              <a:rPr lang="zh-TW" altLang="en-US" sz="6000" b="1" dirty="0" smtClean="0">
                <a:solidFill>
                  <a:schemeClr val="tx1"/>
                </a:solidFill>
              </a:rPr>
              <a:t>跨國婚姻與</a:t>
            </a:r>
            <a:r>
              <a:rPr lang="zh-TW" altLang="en-US" sz="6000" b="1" dirty="0">
                <a:solidFill>
                  <a:schemeClr val="tx1"/>
                </a:solidFill>
              </a:rPr>
              <a:t>多元文化教育 </a:t>
            </a:r>
            <a:r>
              <a:rPr lang="en-US" altLang="zh-TW" b="1" dirty="0" smtClean="0"/>
              <a:t/>
            </a:r>
            <a:br>
              <a:rPr lang="en-US" altLang="zh-TW" b="1" dirty="0" smtClean="0"/>
            </a:br>
            <a:endParaRPr lang="zh-TW" altLang="en-US" sz="4000" b="1" dirty="0"/>
          </a:p>
        </p:txBody>
      </p:sp>
      <p:sp>
        <p:nvSpPr>
          <p:cNvPr id="4" name="矩形 3"/>
          <p:cNvSpPr/>
          <p:nvPr/>
        </p:nvSpPr>
        <p:spPr>
          <a:xfrm>
            <a:off x="7123611" y="5679218"/>
            <a:ext cx="2386149" cy="369332"/>
          </a:xfrm>
          <a:prstGeom prst="rect">
            <a:avLst/>
          </a:prstGeom>
        </p:spPr>
        <p:txBody>
          <a:bodyPr wrap="square">
            <a:spAutoFit/>
          </a:bodyPr>
          <a:lstStyle/>
          <a:p>
            <a:r>
              <a:rPr lang="en-US" altLang="zh-TW" dirty="0" smtClean="0">
                <a:latin typeface="標楷體" panose="03000509000000000000" pitchFamily="65" charset="-120"/>
                <a:ea typeface="標楷體" panose="03000509000000000000" pitchFamily="65" charset="-120"/>
              </a:rPr>
              <a:t>S1025329 </a:t>
            </a:r>
            <a:r>
              <a:rPr lang="zh-TW" altLang="en-US" dirty="0">
                <a:latin typeface="標楷體" panose="03000509000000000000" pitchFamily="65" charset="-120"/>
                <a:ea typeface="標楷體" panose="03000509000000000000" pitchFamily="65" charset="-120"/>
              </a:rPr>
              <a:t>林書弘</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384694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跨國婚姻的</a:t>
            </a:r>
            <a:r>
              <a:rPr lang="en-US" altLang="zh-TW" b="1" dirty="0" smtClean="0"/>
              <a:t/>
            </a:r>
            <a:br>
              <a:rPr lang="en-US" altLang="zh-TW" b="1" dirty="0" smtClean="0"/>
            </a:br>
            <a:r>
              <a:rPr lang="zh-TW" altLang="en-US" sz="8800" b="1" dirty="0" smtClean="0"/>
              <a:t>定義</a:t>
            </a:r>
            <a:endParaRPr lang="zh-TW" altLang="en-US" sz="8800" b="1" dirty="0"/>
          </a:p>
        </p:txBody>
      </p:sp>
      <p:sp>
        <p:nvSpPr>
          <p:cNvPr id="3" name="內容版面配置區 2"/>
          <p:cNvSpPr>
            <a:spLocks noGrp="1"/>
          </p:cNvSpPr>
          <p:nvPr>
            <p:ph idx="1"/>
          </p:nvPr>
        </p:nvSpPr>
        <p:spPr/>
        <p:txBody>
          <a:bodyPr>
            <a:normAutofit/>
          </a:bodyPr>
          <a:lstStyle/>
          <a:p>
            <a:r>
              <a:rPr lang="zh-TW" altLang="en-US" sz="2800" dirty="0"/>
              <a:t>地理空間分布上，有相當明顯的</a:t>
            </a:r>
            <a:r>
              <a:rPr lang="zh-TW" altLang="en-US" sz="2800" dirty="0" smtClean="0"/>
              <a:t>差異</a:t>
            </a:r>
            <a:endParaRPr lang="en-US" altLang="zh-TW" sz="2800" dirty="0" smtClean="0"/>
          </a:p>
          <a:p>
            <a:endParaRPr lang="en-US" altLang="zh-TW" sz="2800" dirty="0" smtClean="0"/>
          </a:p>
          <a:p>
            <a:r>
              <a:rPr lang="zh-TW" altLang="zh-TW" sz="2800" dirty="0"/>
              <a:t>狹義來看為中國、香港、</a:t>
            </a:r>
            <a:r>
              <a:rPr lang="zh-TW" altLang="zh-TW" sz="2800" dirty="0" smtClean="0"/>
              <a:t>澳門</a:t>
            </a:r>
            <a:endParaRPr lang="en-US" altLang="zh-TW" sz="2800" dirty="0" smtClean="0"/>
          </a:p>
          <a:p>
            <a:pPr marL="0" indent="0">
              <a:buNone/>
            </a:pPr>
            <a:r>
              <a:rPr lang="zh-TW" altLang="en-US" sz="2800" dirty="0" smtClean="0"/>
              <a:t>　</a:t>
            </a:r>
            <a:r>
              <a:rPr lang="zh-TW" altLang="zh-TW" sz="2800" dirty="0" smtClean="0"/>
              <a:t>與</a:t>
            </a:r>
            <a:r>
              <a:rPr lang="zh-TW" altLang="zh-TW" sz="2800" dirty="0"/>
              <a:t>東南亞地區國家的</a:t>
            </a:r>
            <a:r>
              <a:rPr lang="zh-TW" altLang="zh-TW" sz="2800" dirty="0" smtClean="0"/>
              <a:t>女性</a:t>
            </a:r>
            <a:endParaRPr lang="en-US" altLang="zh-TW" sz="2800" dirty="0" smtClean="0"/>
          </a:p>
          <a:p>
            <a:endParaRPr lang="en-US" altLang="zh-TW" sz="2800" dirty="0" smtClean="0"/>
          </a:p>
          <a:p>
            <a:r>
              <a:rPr lang="zh-TW" altLang="zh-TW" sz="2800" dirty="0"/>
              <a:t>為何我們會普遍認為此</a:t>
            </a:r>
            <a:r>
              <a:rPr lang="zh-TW" altLang="zh-TW" sz="2800" dirty="0" smtClean="0"/>
              <a:t>族群</a:t>
            </a:r>
            <a:endParaRPr lang="en-US" altLang="zh-TW" sz="2800" dirty="0" smtClean="0"/>
          </a:p>
          <a:p>
            <a:pPr marL="0" indent="0">
              <a:buNone/>
            </a:pPr>
            <a:r>
              <a:rPr lang="zh-TW" altLang="en-US" sz="2800" dirty="0"/>
              <a:t>　</a:t>
            </a:r>
            <a:r>
              <a:rPr lang="zh-TW" altLang="zh-TW" sz="2800" dirty="0" smtClean="0"/>
              <a:t>需要</a:t>
            </a:r>
            <a:r>
              <a:rPr lang="zh-TW" altLang="zh-TW" sz="2800" dirty="0"/>
              <a:t>特別「關照」？</a:t>
            </a:r>
            <a:endParaRPr lang="zh-TW" altLang="en-US" sz="2800" dirty="0"/>
          </a:p>
        </p:txBody>
      </p:sp>
    </p:spTree>
    <p:extLst>
      <p:ext uri="{BB962C8B-B14F-4D97-AF65-F5344CB8AC3E}">
        <p14:creationId xmlns:p14="http://schemas.microsoft.com/office/powerpoint/2010/main" val="1591633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5578" y="2037806"/>
            <a:ext cx="2207622" cy="2690948"/>
          </a:xfrm>
        </p:spPr>
        <p:txBody>
          <a:bodyPr vert="eaVert"/>
          <a:lstStyle/>
          <a:p>
            <a:r>
              <a:rPr lang="zh-TW" altLang="en-US" dirty="0" smtClean="0"/>
              <a:t>跨國婚姻</a:t>
            </a:r>
            <a:endParaRPr lang="zh-TW" altLang="en-US" dirty="0"/>
          </a:p>
        </p:txBody>
      </p:sp>
      <p:sp>
        <p:nvSpPr>
          <p:cNvPr id="3" name="內容版面配置區 2"/>
          <p:cNvSpPr>
            <a:spLocks noGrp="1"/>
          </p:cNvSpPr>
          <p:nvPr>
            <p:ph idx="1"/>
          </p:nvPr>
        </p:nvSpPr>
        <p:spPr>
          <a:xfrm>
            <a:off x="4117462" y="459159"/>
            <a:ext cx="7315200" cy="6085332"/>
          </a:xfrm>
        </p:spPr>
        <p:txBody>
          <a:bodyPr>
            <a:normAutofit/>
          </a:bodyPr>
          <a:lstStyle/>
          <a:p>
            <a:r>
              <a:rPr lang="zh-TW" altLang="en-US" sz="2400" dirty="0" smtClean="0"/>
              <a:t>歐美的跨國婚姻大多起因於</a:t>
            </a:r>
            <a:r>
              <a:rPr lang="zh-TW" altLang="en-US" sz="2400" dirty="0" smtClean="0">
                <a:solidFill>
                  <a:srgbClr val="FF0000"/>
                </a:solidFill>
              </a:rPr>
              <a:t>移民</a:t>
            </a:r>
            <a:r>
              <a:rPr lang="zh-TW" altLang="en-US" sz="2400" dirty="0" smtClean="0"/>
              <a:t>，亞洲多數人則是</a:t>
            </a:r>
            <a:r>
              <a:rPr lang="zh-TW" altLang="en-US" sz="2400" dirty="0" smtClean="0">
                <a:solidFill>
                  <a:srgbClr val="FF0000"/>
                </a:solidFill>
              </a:rPr>
              <a:t>為了移民</a:t>
            </a:r>
            <a:r>
              <a:rPr lang="zh-TW" altLang="en-US" sz="2400" dirty="0" smtClean="0"/>
              <a:t>而結婚。</a:t>
            </a:r>
            <a:endParaRPr lang="en-US" altLang="zh-TW" sz="2400" dirty="0" smtClean="0"/>
          </a:p>
          <a:p>
            <a:r>
              <a:rPr lang="zh-TW" altLang="en-US" sz="2400" dirty="0" smtClean="0"/>
              <a:t>亞洲男人會尋找外籍配偶的主因有二，其一，較富有的亞洲國家，超過</a:t>
            </a:r>
            <a:r>
              <a:rPr lang="en-US" altLang="zh-TW" sz="2400" dirty="0" smtClean="0"/>
              <a:t>1/3</a:t>
            </a:r>
            <a:r>
              <a:rPr lang="zh-TW" altLang="en-US" sz="2400" dirty="0" smtClean="0"/>
              <a:t>的女性選擇不結婚，使得部分男性轉而尋找外籍配偶；其二，部分亞洲社會</a:t>
            </a:r>
            <a:r>
              <a:rPr lang="zh-TW" altLang="en-US" sz="2400" dirty="0" smtClean="0">
                <a:solidFill>
                  <a:srgbClr val="FF0000"/>
                </a:solidFill>
              </a:rPr>
              <a:t>重男輕女</a:t>
            </a:r>
            <a:r>
              <a:rPr lang="zh-TW" altLang="en-US" sz="2400" dirty="0" smtClean="0"/>
              <a:t>，造成男女比例失衡。</a:t>
            </a:r>
          </a:p>
          <a:p>
            <a:r>
              <a:rPr lang="zh-TW" altLang="en-US" sz="2400" dirty="0" smtClean="0"/>
              <a:t>貧窮地區的女性則是為了</a:t>
            </a:r>
            <a:r>
              <a:rPr lang="zh-TW" altLang="en-US" sz="2400" dirty="0" smtClean="0">
                <a:solidFill>
                  <a:srgbClr val="FF0000"/>
                </a:solidFill>
              </a:rPr>
              <a:t>經濟因素</a:t>
            </a:r>
            <a:r>
              <a:rPr lang="zh-TW" altLang="en-US" sz="2400" dirty="0" smtClean="0"/>
              <a:t>而結婚；由此觀之，亞洲跨國婚姻起於當地婚姻市場扭曲，歐洲則是因為</a:t>
            </a:r>
            <a:r>
              <a:rPr lang="zh-TW" altLang="en-US" sz="2400" dirty="0" smtClean="0">
                <a:solidFill>
                  <a:srgbClr val="FF0000"/>
                </a:solidFill>
              </a:rPr>
              <a:t>勞動市場缺口</a:t>
            </a:r>
            <a:r>
              <a:rPr lang="zh-TW" altLang="en-US" sz="2400" dirty="0" smtClean="0"/>
              <a:t>所導致的移民。</a:t>
            </a:r>
          </a:p>
          <a:p>
            <a:r>
              <a:rPr lang="zh-TW" altLang="en-US" sz="2400" dirty="0" smtClean="0"/>
              <a:t>跨國婚姻包括本國的男女和外國人通婚的所有婚姻但是當今我們在臺灣日常生活談話討論中所指的「</a:t>
            </a:r>
            <a:r>
              <a:rPr lang="zh-TW" altLang="en-US" sz="2400" b="1" dirty="0" smtClean="0"/>
              <a:t>外籍配偶</a:t>
            </a:r>
            <a:r>
              <a:rPr lang="zh-TW" altLang="en-US" sz="2400" dirty="0" smtClean="0"/>
              <a:t>」，主要都是較狹義指涉因為婚姻而移民來臺的中國大陸，港，澳地區和東南亞國家的女性，一般說來，我們更常聽到的則是「</a:t>
            </a:r>
            <a:r>
              <a:rPr lang="zh-TW" altLang="en-US" sz="2400" b="1" dirty="0" smtClean="0"/>
              <a:t>外籍新娘</a:t>
            </a:r>
            <a:r>
              <a:rPr lang="zh-TW" altLang="en-US" sz="2400" dirty="0" smtClean="0"/>
              <a:t>」。</a:t>
            </a:r>
          </a:p>
          <a:p>
            <a:endParaRPr lang="zh-TW" altLang="en-US" dirty="0"/>
          </a:p>
        </p:txBody>
      </p:sp>
    </p:spTree>
    <p:extLst>
      <p:ext uri="{BB962C8B-B14F-4D97-AF65-F5344CB8AC3E}">
        <p14:creationId xmlns:p14="http://schemas.microsoft.com/office/powerpoint/2010/main" val="41777945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跨國婚姻的</a:t>
            </a:r>
            <a:r>
              <a:rPr lang="en-US" altLang="zh-TW" b="1" dirty="0" smtClean="0"/>
              <a:t/>
            </a:r>
            <a:br>
              <a:rPr lang="en-US" altLang="zh-TW" b="1" dirty="0" smtClean="0"/>
            </a:br>
            <a:r>
              <a:rPr lang="zh-TW" altLang="en-US" sz="8800" b="1" dirty="0"/>
              <a:t>劃分</a:t>
            </a:r>
          </a:p>
        </p:txBody>
      </p:sp>
      <p:sp>
        <p:nvSpPr>
          <p:cNvPr id="3" name="內容版面配置區 2"/>
          <p:cNvSpPr>
            <a:spLocks noGrp="1"/>
          </p:cNvSpPr>
          <p:nvPr>
            <p:ph idx="1"/>
          </p:nvPr>
        </p:nvSpPr>
        <p:spPr/>
        <p:txBody>
          <a:bodyPr>
            <a:normAutofit/>
          </a:bodyPr>
          <a:lstStyle/>
          <a:p>
            <a:r>
              <a:rPr lang="zh-TW" altLang="zh-TW" sz="2800" dirty="0"/>
              <a:t>性別、種族、階級或國族認同</a:t>
            </a:r>
            <a:r>
              <a:rPr lang="zh-TW" altLang="zh-TW" sz="2800" dirty="0" smtClean="0"/>
              <a:t>？</a:t>
            </a:r>
            <a:endParaRPr lang="en-US" altLang="zh-TW" sz="2800" dirty="0" smtClean="0"/>
          </a:p>
          <a:p>
            <a:endParaRPr lang="en-US" altLang="zh-TW" sz="2800" dirty="0" smtClean="0"/>
          </a:p>
          <a:p>
            <a:r>
              <a:rPr lang="zh-TW" altLang="zh-TW" sz="2800" dirty="0"/>
              <a:t>婚姻本身便迫使社會</a:t>
            </a:r>
            <a:r>
              <a:rPr lang="zh-TW" altLang="zh-TW" sz="2800" dirty="0" smtClean="0"/>
              <a:t>必須</a:t>
            </a:r>
            <a:endParaRPr lang="en-US" altLang="zh-TW" sz="2800" dirty="0" smtClean="0"/>
          </a:p>
          <a:p>
            <a:pPr marL="0" indent="0">
              <a:buNone/>
            </a:pPr>
            <a:r>
              <a:rPr lang="zh-TW" altLang="en-US" sz="2800" dirty="0"/>
              <a:t>　</a:t>
            </a:r>
            <a:r>
              <a:rPr lang="zh-TW" altLang="zh-TW" sz="2800" dirty="0" smtClean="0"/>
              <a:t>跳</a:t>
            </a:r>
            <a:r>
              <a:rPr lang="zh-TW" altLang="zh-TW" sz="2800" dirty="0"/>
              <a:t>脫我群與他群的狹窄</a:t>
            </a:r>
            <a:r>
              <a:rPr lang="zh-TW" altLang="zh-TW" sz="2800" dirty="0" smtClean="0"/>
              <a:t>觀念</a:t>
            </a:r>
            <a:endParaRPr lang="en-US" altLang="zh-TW" sz="2800" dirty="0" smtClean="0"/>
          </a:p>
          <a:p>
            <a:pPr marL="0" indent="0">
              <a:buNone/>
            </a:pPr>
            <a:endParaRPr lang="en-US" altLang="zh-TW" sz="2800" dirty="0" smtClean="0"/>
          </a:p>
          <a:p>
            <a:r>
              <a:rPr lang="zh-TW" altLang="en-US" sz="2800" dirty="0" smtClean="0"/>
              <a:t>婚姻</a:t>
            </a:r>
            <a:r>
              <a:rPr lang="zh-TW" altLang="zh-TW" sz="2800" dirty="0" smtClean="0"/>
              <a:t>帶來</a:t>
            </a:r>
            <a:r>
              <a:rPr lang="zh-TW" altLang="zh-TW" sz="2800" dirty="0"/>
              <a:t>文化的再創造與關聯性</a:t>
            </a:r>
            <a:endParaRPr lang="zh-TW" altLang="en-US" sz="2800" dirty="0"/>
          </a:p>
        </p:txBody>
      </p:sp>
    </p:spTree>
    <p:extLst>
      <p:ext uri="{BB962C8B-B14F-4D97-AF65-F5344CB8AC3E}">
        <p14:creationId xmlns:p14="http://schemas.microsoft.com/office/powerpoint/2010/main" val="625291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3869268" y="744275"/>
            <a:ext cx="6413419" cy="4182665"/>
          </a:xfrm>
          <a:prstGeom prst="rect">
            <a:avLst/>
          </a:prstGeom>
        </p:spPr>
      </p:pic>
      <p:sp>
        <p:nvSpPr>
          <p:cNvPr id="2" name="標題 1"/>
          <p:cNvSpPr>
            <a:spLocks noGrp="1"/>
          </p:cNvSpPr>
          <p:nvPr>
            <p:ph type="title"/>
          </p:nvPr>
        </p:nvSpPr>
        <p:spPr/>
        <p:txBody>
          <a:bodyPr/>
          <a:lstStyle/>
          <a:p>
            <a:pPr algn="ctr"/>
            <a:r>
              <a:rPr lang="zh-TW" altLang="en-US" sz="4400" b="1" dirty="0" smtClean="0"/>
              <a:t>講個例子</a:t>
            </a:r>
            <a:r>
              <a:rPr lang="zh-TW" altLang="en-US" sz="8800" b="1" dirty="0" smtClean="0"/>
              <a:t>馬偕</a:t>
            </a:r>
            <a:endParaRPr lang="zh-TW" altLang="en-US" sz="8800" b="1" dirty="0"/>
          </a:p>
        </p:txBody>
      </p:sp>
      <p:sp>
        <p:nvSpPr>
          <p:cNvPr id="3" name="內容版面配置區 2"/>
          <p:cNvSpPr>
            <a:spLocks noGrp="1"/>
          </p:cNvSpPr>
          <p:nvPr>
            <p:ph idx="1"/>
          </p:nvPr>
        </p:nvSpPr>
        <p:spPr>
          <a:xfrm>
            <a:off x="3869268" y="4925750"/>
            <a:ext cx="7315200" cy="1932250"/>
          </a:xfrm>
        </p:spPr>
        <p:txBody>
          <a:bodyPr>
            <a:normAutofit/>
          </a:bodyPr>
          <a:lstStyle/>
          <a:p>
            <a:r>
              <a:rPr lang="zh-TW" altLang="en-US" sz="2800" dirty="0" smtClean="0"/>
              <a:t>馬偕</a:t>
            </a:r>
            <a:r>
              <a:rPr lang="zh-TW" altLang="en-US" sz="2800" dirty="0"/>
              <a:t>於</a:t>
            </a:r>
            <a:r>
              <a:rPr lang="en-US" altLang="zh-TW" sz="2800" dirty="0" smtClean="0"/>
              <a:t>1878</a:t>
            </a:r>
            <a:r>
              <a:rPr lang="zh-TW" altLang="en-US" sz="2800" dirty="0" smtClean="0"/>
              <a:t>年迎娶張聰明</a:t>
            </a:r>
            <a:endParaRPr lang="en-US" altLang="zh-TW" sz="2800" dirty="0" smtClean="0"/>
          </a:p>
          <a:p>
            <a:r>
              <a:rPr lang="zh-TW" altLang="en-US" sz="2800" dirty="0"/>
              <a:t>作為「臺灣女婿」的角色</a:t>
            </a:r>
            <a:r>
              <a:rPr lang="zh-TW" altLang="en-US" sz="2800" dirty="0" smtClean="0"/>
              <a:t>上</a:t>
            </a:r>
            <a:endParaRPr lang="en-US" altLang="zh-TW" sz="2800" dirty="0" smtClean="0"/>
          </a:p>
          <a:p>
            <a:pPr marL="0" indent="0">
              <a:buNone/>
            </a:pPr>
            <a:r>
              <a:rPr lang="zh-TW" altLang="en-US" sz="2800" dirty="0"/>
              <a:t>　</a:t>
            </a:r>
            <a:r>
              <a:rPr lang="zh-TW" altLang="en-US" sz="2800" dirty="0" smtClean="0"/>
              <a:t>是否</a:t>
            </a:r>
            <a:r>
              <a:rPr lang="zh-TW" altLang="en-US" sz="2800" dirty="0"/>
              <a:t>曾有面對什麼樣的阻礙與困難</a:t>
            </a:r>
            <a:endParaRPr lang="en-US" altLang="zh-TW" sz="2800" dirty="0" smtClean="0"/>
          </a:p>
        </p:txBody>
      </p:sp>
      <p:sp>
        <p:nvSpPr>
          <p:cNvPr id="6" name="矩形 5"/>
          <p:cNvSpPr/>
          <p:nvPr/>
        </p:nvSpPr>
        <p:spPr>
          <a:xfrm>
            <a:off x="252919" y="6142809"/>
            <a:ext cx="3057247"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1" u="none" strike="noStrike" kern="1200" cap="none" spc="0" normalizeH="0" baseline="0" noProof="0" dirty="0">
                <a:ln>
                  <a:noFill/>
                </a:ln>
                <a:solidFill>
                  <a:srgbClr val="FBEEC9">
                    <a:lumMod val="75000"/>
                  </a:srgbClr>
                </a:solidFill>
                <a:effectLst/>
                <a:uLnTx/>
                <a:uFillTx/>
                <a:latin typeface="Corbel" panose="020B0503020204020204"/>
                <a:ea typeface="微軟正黑體" panose="020B0604030504040204" pitchFamily="34" charset="-120"/>
                <a:cs typeface="+mn-cs"/>
              </a:rPr>
              <a:t>https://goo.gl/images/8Z2uFD</a:t>
            </a:r>
            <a:endParaRPr kumimoji="0" lang="zh-TW" altLang="en-US" sz="1800" b="0" i="1" u="none" strike="noStrike" kern="1200" cap="none" spc="0" normalizeH="0" baseline="0" noProof="0" dirty="0">
              <a:ln>
                <a:noFill/>
              </a:ln>
              <a:solidFill>
                <a:srgbClr val="FBEEC9">
                  <a:lumMod val="75000"/>
                </a:srgbClr>
              </a:solidFill>
              <a:effectLst/>
              <a:uLnTx/>
              <a:uFillTx/>
              <a:latin typeface="Corbel" panose="020B0503020204020204"/>
              <a:ea typeface="微軟正黑體" panose="020B0604030504040204" pitchFamily="34" charset="-120"/>
              <a:cs typeface="+mn-cs"/>
            </a:endParaRPr>
          </a:p>
        </p:txBody>
      </p:sp>
    </p:spTree>
    <p:extLst>
      <p:ext uri="{BB962C8B-B14F-4D97-AF65-F5344CB8AC3E}">
        <p14:creationId xmlns:p14="http://schemas.microsoft.com/office/powerpoint/2010/main" val="3807903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3869268" y="744275"/>
            <a:ext cx="6286500" cy="4181475"/>
          </a:xfrm>
          <a:prstGeom prst="rect">
            <a:avLst/>
          </a:prstGeom>
        </p:spPr>
      </p:pic>
      <p:sp>
        <p:nvSpPr>
          <p:cNvPr id="2" name="標題 1"/>
          <p:cNvSpPr>
            <a:spLocks noGrp="1"/>
          </p:cNvSpPr>
          <p:nvPr>
            <p:ph type="title"/>
          </p:nvPr>
        </p:nvSpPr>
        <p:spPr/>
        <p:txBody>
          <a:bodyPr/>
          <a:lstStyle/>
          <a:p>
            <a:pPr algn="ctr"/>
            <a:r>
              <a:rPr lang="zh-TW" altLang="en-US" sz="4400" b="1" dirty="0" smtClean="0"/>
              <a:t>講個例子</a:t>
            </a:r>
            <a:r>
              <a:rPr lang="zh-TW" altLang="en-US" sz="8800" b="1" dirty="0" smtClean="0"/>
              <a:t>馬偕</a:t>
            </a:r>
            <a:endParaRPr lang="zh-TW" altLang="en-US" sz="8800" b="1" dirty="0"/>
          </a:p>
        </p:txBody>
      </p:sp>
      <p:sp>
        <p:nvSpPr>
          <p:cNvPr id="3" name="內容版面配置區 2"/>
          <p:cNvSpPr>
            <a:spLocks noGrp="1"/>
          </p:cNvSpPr>
          <p:nvPr>
            <p:ph idx="1"/>
          </p:nvPr>
        </p:nvSpPr>
        <p:spPr>
          <a:xfrm>
            <a:off x="3869268" y="4925750"/>
            <a:ext cx="7315200" cy="1932250"/>
          </a:xfrm>
        </p:spPr>
        <p:txBody>
          <a:bodyPr>
            <a:normAutofit/>
          </a:bodyPr>
          <a:lstStyle/>
          <a:p>
            <a:r>
              <a:rPr lang="zh-TW" altLang="en-US" sz="2800" dirty="0" smtClean="0"/>
              <a:t>馬偕</a:t>
            </a:r>
            <a:r>
              <a:rPr lang="zh-TW" altLang="en-US" sz="2800" dirty="0"/>
              <a:t>於</a:t>
            </a:r>
            <a:r>
              <a:rPr lang="en-US" altLang="zh-TW" sz="2800" dirty="0" smtClean="0"/>
              <a:t>1878</a:t>
            </a:r>
            <a:r>
              <a:rPr lang="zh-TW" altLang="en-US" sz="2800" dirty="0" smtClean="0"/>
              <a:t>年迎娶張聰明</a:t>
            </a:r>
            <a:endParaRPr lang="en-US" altLang="zh-TW" sz="2800" dirty="0" smtClean="0"/>
          </a:p>
          <a:p>
            <a:r>
              <a:rPr lang="zh-TW" altLang="en-US" sz="2800" dirty="0"/>
              <a:t>作為「臺灣女婿」的角色</a:t>
            </a:r>
            <a:r>
              <a:rPr lang="zh-TW" altLang="en-US" sz="2800" dirty="0" smtClean="0"/>
              <a:t>上</a:t>
            </a:r>
            <a:endParaRPr lang="en-US" altLang="zh-TW" sz="2800" dirty="0" smtClean="0"/>
          </a:p>
          <a:p>
            <a:pPr marL="0" indent="0">
              <a:buNone/>
            </a:pPr>
            <a:r>
              <a:rPr lang="zh-TW" altLang="en-US" sz="2800" dirty="0"/>
              <a:t>　</a:t>
            </a:r>
            <a:r>
              <a:rPr lang="zh-TW" altLang="en-US" sz="2800" dirty="0" smtClean="0"/>
              <a:t>是否</a:t>
            </a:r>
            <a:r>
              <a:rPr lang="zh-TW" altLang="en-US" sz="2800" dirty="0"/>
              <a:t>曾有面對什麼樣的阻礙與困難</a:t>
            </a:r>
            <a:endParaRPr lang="en-US" altLang="zh-TW" sz="2800" dirty="0" smtClean="0"/>
          </a:p>
        </p:txBody>
      </p:sp>
      <p:sp>
        <p:nvSpPr>
          <p:cNvPr id="5" name="矩形 4"/>
          <p:cNvSpPr/>
          <p:nvPr/>
        </p:nvSpPr>
        <p:spPr>
          <a:xfrm>
            <a:off x="252919" y="6142809"/>
            <a:ext cx="3057247"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1" u="none" strike="noStrike" kern="1200" cap="none" spc="0" normalizeH="0" baseline="0" noProof="0" dirty="0">
                <a:ln>
                  <a:noFill/>
                </a:ln>
                <a:solidFill>
                  <a:srgbClr val="FBEEC9">
                    <a:lumMod val="75000"/>
                  </a:srgbClr>
                </a:solidFill>
                <a:effectLst/>
                <a:uLnTx/>
                <a:uFillTx/>
                <a:latin typeface="Corbel" panose="020B0503020204020204"/>
                <a:ea typeface="微軟正黑體" panose="020B0604030504040204" pitchFamily="34" charset="-120"/>
                <a:cs typeface="+mn-cs"/>
              </a:rPr>
              <a:t>https://goo.gl/images/ML2gH3</a:t>
            </a:r>
            <a:endParaRPr kumimoji="0" lang="zh-TW" altLang="en-US" sz="1800" b="0" i="1" u="none" strike="noStrike" kern="1200" cap="none" spc="0" normalizeH="0" baseline="0" noProof="0" dirty="0">
              <a:ln>
                <a:noFill/>
              </a:ln>
              <a:solidFill>
                <a:srgbClr val="FBEEC9">
                  <a:lumMod val="75000"/>
                </a:srgbClr>
              </a:solidFill>
              <a:effectLst/>
              <a:uLnTx/>
              <a:uFillTx/>
              <a:latin typeface="Corbel" panose="020B0503020204020204"/>
              <a:ea typeface="微軟正黑體" panose="020B0604030504040204" pitchFamily="34" charset="-120"/>
              <a:cs typeface="+mn-cs"/>
            </a:endParaRPr>
          </a:p>
        </p:txBody>
      </p:sp>
    </p:spTree>
    <p:extLst>
      <p:ext uri="{BB962C8B-B14F-4D97-AF65-F5344CB8AC3E}">
        <p14:creationId xmlns:p14="http://schemas.microsoft.com/office/powerpoint/2010/main" val="21265827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跨國婚姻的</a:t>
            </a:r>
            <a:r>
              <a:rPr lang="en-US" altLang="zh-TW" b="1" dirty="0" smtClean="0"/>
              <a:t/>
            </a:r>
            <a:br>
              <a:rPr lang="en-US" altLang="zh-TW" b="1" dirty="0" smtClean="0"/>
            </a:br>
            <a:r>
              <a:rPr lang="zh-TW" altLang="en-US" sz="8800" b="1" dirty="0" smtClean="0"/>
              <a:t>臺灣處</a:t>
            </a:r>
            <a:r>
              <a:rPr lang="zh-TW" altLang="en-US" sz="8800" b="1" dirty="0"/>
              <a:t>境</a:t>
            </a:r>
          </a:p>
        </p:txBody>
      </p:sp>
      <p:sp>
        <p:nvSpPr>
          <p:cNvPr id="3" name="內容版面配置區 2"/>
          <p:cNvSpPr>
            <a:spLocks noGrp="1"/>
          </p:cNvSpPr>
          <p:nvPr>
            <p:ph idx="1"/>
          </p:nvPr>
        </p:nvSpPr>
        <p:spPr/>
        <p:txBody>
          <a:bodyPr>
            <a:normAutofit/>
          </a:bodyPr>
          <a:lstStyle/>
          <a:p>
            <a:r>
              <a:rPr lang="zh-TW" altLang="en-US" sz="2800" dirty="0"/>
              <a:t>西方社會在政治層面</a:t>
            </a:r>
            <a:r>
              <a:rPr lang="zh-TW" altLang="en-US" sz="2800" dirty="0" smtClean="0"/>
              <a:t>上</a:t>
            </a:r>
            <a:endParaRPr lang="en-US" altLang="zh-TW" sz="2800" dirty="0" smtClean="0"/>
          </a:p>
          <a:p>
            <a:pPr marL="0" indent="0">
              <a:buNone/>
            </a:pPr>
            <a:r>
              <a:rPr lang="zh-TW" altLang="en-US" sz="2800" dirty="0" smtClean="0"/>
              <a:t>　將</a:t>
            </a:r>
            <a:r>
              <a:rPr lang="zh-TW" altLang="en-US" sz="2800" dirty="0"/>
              <a:t>移民視為白熱化</a:t>
            </a:r>
            <a:r>
              <a:rPr lang="zh-TW" altLang="en-US" sz="2800" dirty="0" smtClean="0"/>
              <a:t>議題</a:t>
            </a:r>
            <a:endParaRPr lang="en-US" altLang="zh-TW" sz="2800" dirty="0" smtClean="0"/>
          </a:p>
          <a:p>
            <a:endParaRPr lang="en-US" altLang="zh-TW" sz="2800" dirty="0" smtClean="0"/>
          </a:p>
          <a:p>
            <a:r>
              <a:rPr lang="zh-TW" altLang="en-US" sz="2800" dirty="0"/>
              <a:t>多元文化教育乃雙面</a:t>
            </a:r>
            <a:r>
              <a:rPr lang="zh-TW" altLang="en-US" sz="2800" dirty="0" smtClean="0"/>
              <a:t>刃</a:t>
            </a:r>
            <a:endParaRPr lang="en-US" altLang="zh-TW" sz="2800" dirty="0" smtClean="0"/>
          </a:p>
          <a:p>
            <a:pPr marL="0" indent="0">
              <a:buNone/>
            </a:pPr>
            <a:r>
              <a:rPr lang="zh-TW" altLang="en-US" sz="2800" dirty="0" smtClean="0"/>
              <a:t>　是教育</a:t>
            </a:r>
            <a:r>
              <a:rPr lang="zh-TW" altLang="en-US" sz="2800" dirty="0"/>
              <a:t>實踐，</a:t>
            </a:r>
            <a:r>
              <a:rPr lang="zh-TW" altLang="en-US" sz="2800" dirty="0" smtClean="0"/>
              <a:t>抑或政治</a:t>
            </a:r>
            <a:r>
              <a:rPr lang="zh-TW" altLang="en-US" sz="2800" dirty="0"/>
              <a:t>手段</a:t>
            </a:r>
            <a:r>
              <a:rPr lang="zh-TW" altLang="en-US" sz="2800" dirty="0" smtClean="0"/>
              <a:t>？</a:t>
            </a:r>
            <a:endParaRPr lang="en-US" altLang="zh-TW" sz="2800" dirty="0"/>
          </a:p>
          <a:p>
            <a:endParaRPr lang="en-US" altLang="zh-TW" sz="2800" dirty="0" smtClean="0"/>
          </a:p>
          <a:p>
            <a:r>
              <a:rPr lang="zh-TW" altLang="en-US" sz="2800" dirty="0"/>
              <a:t>多元文化教育必須從基礎議題</a:t>
            </a:r>
            <a:r>
              <a:rPr lang="zh-TW" altLang="en-US" sz="2800" dirty="0" smtClean="0"/>
              <a:t>出發</a:t>
            </a:r>
            <a:endParaRPr lang="en-US" altLang="zh-TW" sz="2800" dirty="0" smtClean="0"/>
          </a:p>
        </p:txBody>
      </p:sp>
    </p:spTree>
    <p:extLst>
      <p:ext uri="{BB962C8B-B14F-4D97-AF65-F5344CB8AC3E}">
        <p14:creationId xmlns:p14="http://schemas.microsoft.com/office/powerpoint/2010/main" val="25287932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b="1" dirty="0" smtClean="0"/>
              <a:t>紀諾斯的</a:t>
            </a:r>
            <a:r>
              <a:rPr lang="en-US" altLang="zh-TW" b="1" dirty="0" smtClean="0"/>
              <a:t/>
            </a:r>
            <a:br>
              <a:rPr lang="en-US" altLang="zh-TW" b="1" dirty="0" smtClean="0"/>
            </a:br>
            <a:r>
              <a:rPr lang="zh-TW" altLang="en-US" sz="7200" b="1" dirty="0" smtClean="0"/>
              <a:t>邊界</a:t>
            </a:r>
            <a:r>
              <a:rPr lang="en-US" altLang="zh-TW" sz="7200" b="1" dirty="0" smtClean="0"/>
              <a:t/>
            </a:r>
            <a:br>
              <a:rPr lang="en-US" altLang="zh-TW" sz="7200" b="1" dirty="0" smtClean="0"/>
            </a:br>
            <a:r>
              <a:rPr lang="zh-TW" altLang="en-US" sz="4800" b="1" dirty="0" smtClean="0"/>
              <a:t>教育學</a:t>
            </a:r>
            <a:endParaRPr lang="zh-TW" altLang="en-US" sz="4800" b="1" dirty="0"/>
          </a:p>
        </p:txBody>
      </p:sp>
      <p:sp>
        <p:nvSpPr>
          <p:cNvPr id="3" name="內容版面配置區 2"/>
          <p:cNvSpPr>
            <a:spLocks noGrp="1"/>
          </p:cNvSpPr>
          <p:nvPr>
            <p:ph idx="1"/>
          </p:nvPr>
        </p:nvSpPr>
        <p:spPr/>
        <p:txBody>
          <a:bodyPr>
            <a:normAutofit/>
          </a:bodyPr>
          <a:lstStyle/>
          <a:p>
            <a:r>
              <a:rPr lang="zh-TW" altLang="en-US" sz="2800" dirty="0" smtClean="0"/>
              <a:t>重新詮釋「批判意識」</a:t>
            </a:r>
            <a:endParaRPr lang="en-US" altLang="zh-TW" sz="2800" dirty="0" smtClean="0"/>
          </a:p>
          <a:p>
            <a:endParaRPr lang="en-US" altLang="zh-TW" sz="2800" dirty="0" smtClean="0"/>
          </a:p>
          <a:p>
            <a:r>
              <a:rPr lang="zh-TW" altLang="en-US" sz="2800" dirty="0"/>
              <a:t>重新</a:t>
            </a:r>
            <a:r>
              <a:rPr lang="zh-TW" altLang="en-US" sz="2800" dirty="0" smtClean="0"/>
              <a:t>劃定</a:t>
            </a:r>
            <a:endParaRPr lang="en-US" altLang="zh-TW" sz="2800" dirty="0" smtClean="0"/>
          </a:p>
          <a:p>
            <a:pPr marL="0" indent="0">
              <a:buNone/>
            </a:pPr>
            <a:r>
              <a:rPr lang="zh-TW" altLang="en-US" sz="2800" dirty="0"/>
              <a:t>　</a:t>
            </a:r>
            <a:r>
              <a:rPr lang="zh-TW" altLang="en-US" sz="2800" dirty="0" smtClean="0"/>
              <a:t>知識</a:t>
            </a:r>
            <a:r>
              <a:rPr lang="zh-TW" altLang="en-US" sz="2800" dirty="0"/>
              <a:t>與權力的疆界</a:t>
            </a:r>
            <a:endParaRPr lang="en-US" altLang="zh-TW" sz="2800" dirty="0" smtClean="0"/>
          </a:p>
          <a:p>
            <a:endParaRPr lang="en-US" altLang="zh-TW" sz="2800" dirty="0" smtClean="0"/>
          </a:p>
          <a:p>
            <a:r>
              <a:rPr lang="zh-TW" altLang="en-US" sz="2800" dirty="0" smtClean="0"/>
              <a:t>走出學校，進入社會</a:t>
            </a:r>
            <a:endParaRPr lang="en-US" altLang="zh-TW" sz="2800" dirty="0" smtClean="0"/>
          </a:p>
        </p:txBody>
      </p:sp>
      <p:pic>
        <p:nvPicPr>
          <p:cNvPr id="4" name="圖片 3"/>
          <p:cNvPicPr>
            <a:picLocks noChangeAspect="1"/>
          </p:cNvPicPr>
          <p:nvPr/>
        </p:nvPicPr>
        <p:blipFill rotWithShape="1">
          <a:blip r:embed="rId2"/>
          <a:srcRect l="17413" r="4364"/>
          <a:stretch/>
        </p:blipFill>
        <p:spPr>
          <a:xfrm>
            <a:off x="8237988" y="756357"/>
            <a:ext cx="3506599" cy="5336141"/>
          </a:xfrm>
          <a:prstGeom prst="rect">
            <a:avLst/>
          </a:prstGeom>
        </p:spPr>
      </p:pic>
      <p:sp>
        <p:nvSpPr>
          <p:cNvPr id="5" name="矩形 4"/>
          <p:cNvSpPr/>
          <p:nvPr/>
        </p:nvSpPr>
        <p:spPr>
          <a:xfrm>
            <a:off x="252919" y="6142809"/>
            <a:ext cx="3057247"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1" u="none" strike="noStrike" kern="1200" cap="none" spc="0" normalizeH="0" baseline="0" noProof="0" dirty="0">
                <a:ln>
                  <a:noFill/>
                </a:ln>
                <a:solidFill>
                  <a:srgbClr val="FBEEC9">
                    <a:lumMod val="75000"/>
                  </a:srgbClr>
                </a:solidFill>
                <a:effectLst/>
                <a:uLnTx/>
                <a:uFillTx/>
                <a:latin typeface="Corbel" panose="020B0503020204020204"/>
                <a:ea typeface="微軟正黑體" panose="020B0604030504040204" pitchFamily="34" charset="-120"/>
                <a:cs typeface="+mn-cs"/>
              </a:rPr>
              <a:t>https://goo.gl/images/Mi9BdW</a:t>
            </a:r>
            <a:endParaRPr kumimoji="0" lang="zh-TW" altLang="en-US" sz="1800" b="0" i="1" u="none" strike="noStrike" kern="1200" cap="none" spc="0" normalizeH="0" baseline="0" noProof="0" dirty="0">
              <a:ln>
                <a:noFill/>
              </a:ln>
              <a:solidFill>
                <a:srgbClr val="FBEEC9">
                  <a:lumMod val="75000"/>
                </a:srgbClr>
              </a:solidFill>
              <a:effectLst/>
              <a:uLnTx/>
              <a:uFillTx/>
              <a:latin typeface="Corbel" panose="020B0503020204020204"/>
              <a:ea typeface="微軟正黑體" panose="020B0604030504040204" pitchFamily="34" charset="-120"/>
              <a:cs typeface="+mn-cs"/>
            </a:endParaRPr>
          </a:p>
        </p:txBody>
      </p:sp>
    </p:spTree>
    <p:extLst>
      <p:ext uri="{BB962C8B-B14F-4D97-AF65-F5344CB8AC3E}">
        <p14:creationId xmlns:p14="http://schemas.microsoft.com/office/powerpoint/2010/main" val="42361984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b="1" dirty="0" smtClean="0"/>
              <a:t>跨國婚姻的</a:t>
            </a:r>
            <a:r>
              <a:rPr lang="en-US" altLang="zh-TW" b="1" dirty="0" smtClean="0"/>
              <a:t/>
            </a:r>
            <a:br>
              <a:rPr lang="en-US" altLang="zh-TW" b="1" dirty="0" smtClean="0"/>
            </a:br>
            <a:r>
              <a:rPr lang="zh-TW" altLang="en-US" b="1" dirty="0"/>
              <a:t>邊界</a:t>
            </a:r>
            <a:r>
              <a:rPr lang="zh-TW" altLang="en-US" b="1" dirty="0" smtClean="0"/>
              <a:t>教育學</a:t>
            </a:r>
            <a:endParaRPr lang="zh-TW" altLang="en-US" b="1" dirty="0"/>
          </a:p>
        </p:txBody>
      </p:sp>
      <p:sp>
        <p:nvSpPr>
          <p:cNvPr id="3" name="內容版面配置區 2"/>
          <p:cNvSpPr>
            <a:spLocks noGrp="1"/>
          </p:cNvSpPr>
          <p:nvPr>
            <p:ph idx="1"/>
          </p:nvPr>
        </p:nvSpPr>
        <p:spPr/>
        <p:txBody>
          <a:bodyPr>
            <a:normAutofit/>
          </a:bodyPr>
          <a:lstStyle/>
          <a:p>
            <a:r>
              <a:rPr lang="zh-TW" altLang="en-US" sz="2800" dirty="0"/>
              <a:t>奠基在認同自身</a:t>
            </a:r>
            <a:r>
              <a:rPr lang="zh-TW" altLang="en-US" sz="2800" dirty="0" smtClean="0"/>
              <a:t>族群</a:t>
            </a:r>
            <a:endParaRPr lang="en-US" altLang="zh-TW" sz="2800" dirty="0" smtClean="0"/>
          </a:p>
          <a:p>
            <a:pPr marL="0" indent="0">
              <a:buNone/>
            </a:pPr>
            <a:r>
              <a:rPr lang="zh-TW" altLang="en-US" sz="2800" dirty="0" smtClean="0"/>
              <a:t>　而</a:t>
            </a:r>
            <a:r>
              <a:rPr lang="zh-TW" altLang="en-US" sz="2800" dirty="0"/>
              <a:t>非標籤化種族或同化政策</a:t>
            </a:r>
            <a:endParaRPr lang="en-US" altLang="zh-TW" sz="2800" dirty="0" smtClean="0"/>
          </a:p>
          <a:p>
            <a:endParaRPr lang="en-US" altLang="zh-TW" sz="2800" dirty="0" smtClean="0"/>
          </a:p>
          <a:p>
            <a:r>
              <a:rPr lang="zh-TW" altLang="en-US" sz="2800" dirty="0"/>
              <a:t>對整體社會公民進行多元文化教育的</a:t>
            </a:r>
            <a:r>
              <a:rPr lang="zh-TW" altLang="en-US" sz="2800" dirty="0" smtClean="0"/>
              <a:t>培養</a:t>
            </a:r>
            <a:endParaRPr lang="en-US" altLang="zh-TW" sz="2800" dirty="0" smtClean="0"/>
          </a:p>
        </p:txBody>
      </p:sp>
    </p:spTree>
    <p:extLst>
      <p:ext uri="{BB962C8B-B14F-4D97-AF65-F5344CB8AC3E}">
        <p14:creationId xmlns:p14="http://schemas.microsoft.com/office/powerpoint/2010/main" val="5979276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40340" y="1414982"/>
            <a:ext cx="8634549" cy="3255264"/>
          </a:xfrm>
        </p:spPr>
        <p:txBody>
          <a:bodyPr/>
          <a:lstStyle/>
          <a:p>
            <a:pPr algn="ctr"/>
            <a:r>
              <a:rPr lang="en-US" altLang="zh-TW" b="1" dirty="0"/>
              <a:t/>
            </a:r>
            <a:br>
              <a:rPr lang="en-US" altLang="zh-TW" b="1" dirty="0"/>
            </a:br>
            <a:r>
              <a:rPr lang="zh-TW" altLang="en-US" sz="6000" b="1" dirty="0" smtClean="0">
                <a:solidFill>
                  <a:schemeClr val="tx1"/>
                </a:solidFill>
              </a:rPr>
              <a:t>六、結論</a:t>
            </a:r>
            <a:r>
              <a:rPr lang="en-US" altLang="zh-TW" b="1" dirty="0" smtClean="0"/>
              <a:t/>
            </a:r>
            <a:br>
              <a:rPr lang="en-US" altLang="zh-TW" b="1" dirty="0" smtClean="0"/>
            </a:br>
            <a:endParaRPr lang="zh-TW" altLang="en-US" sz="4000" b="1" dirty="0"/>
          </a:p>
        </p:txBody>
      </p:sp>
    </p:spTree>
    <p:extLst>
      <p:ext uri="{BB962C8B-B14F-4D97-AF65-F5344CB8AC3E}">
        <p14:creationId xmlns:p14="http://schemas.microsoft.com/office/powerpoint/2010/main" val="25214722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09711" y="2695142"/>
            <a:ext cx="8634549" cy="1498035"/>
          </a:xfrm>
        </p:spPr>
        <p:txBody>
          <a:bodyPr>
            <a:normAutofit fontScale="90000"/>
          </a:bodyPr>
          <a:lstStyle/>
          <a:p>
            <a:pPr algn="ctr"/>
            <a:r>
              <a:rPr lang="en-US" altLang="zh-TW" sz="4800" b="1" dirty="0"/>
              <a:t/>
            </a:r>
            <a:br>
              <a:rPr lang="en-US" altLang="zh-TW" sz="4800" b="1" dirty="0"/>
            </a:br>
            <a:r>
              <a:rPr lang="zh-TW" altLang="en-US" sz="4800" b="1" dirty="0" smtClean="0">
                <a:solidFill>
                  <a:schemeClr val="tx1"/>
                </a:solidFill>
              </a:rPr>
              <a:t>報告結束，謝謝大家的聆聽</a:t>
            </a:r>
            <a:r>
              <a:rPr lang="en-US" altLang="zh-TW" sz="4800" b="1" dirty="0" smtClean="0">
                <a:solidFill>
                  <a:schemeClr val="tx1"/>
                </a:solidFill>
              </a:rPr>
              <a:t>!!</a:t>
            </a:r>
            <a:r>
              <a:rPr lang="en-US" altLang="zh-TW" sz="4800" b="1" dirty="0" smtClean="0"/>
              <a:t/>
            </a:r>
            <a:br>
              <a:rPr lang="en-US" altLang="zh-TW" sz="4800" b="1" dirty="0" smtClean="0"/>
            </a:br>
            <a:endParaRPr lang="zh-TW" altLang="en-US" sz="3200" b="1" dirty="0"/>
          </a:p>
        </p:txBody>
      </p:sp>
      <p:sp>
        <p:nvSpPr>
          <p:cNvPr id="3" name="標題 1"/>
          <p:cNvSpPr txBox="1">
            <a:spLocks/>
          </p:cNvSpPr>
          <p:nvPr/>
        </p:nvSpPr>
        <p:spPr>
          <a:xfrm>
            <a:off x="6549403" y="4715691"/>
            <a:ext cx="3809444" cy="150222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en-US" altLang="zh-TW" sz="6000" b="1" dirty="0" smtClean="0">
                <a:latin typeface="Edwardian Script ITC" panose="030303020407070D0804" pitchFamily="66" charset="0"/>
              </a:rPr>
              <a:t>Fin.</a:t>
            </a:r>
            <a:endParaRPr lang="zh-TW" altLang="en-US" sz="6000" b="1" dirty="0">
              <a:latin typeface="Edwardian Script ITC" panose="030303020407070D0804" pitchFamily="66" charset="0"/>
            </a:endParaRPr>
          </a:p>
        </p:txBody>
      </p:sp>
    </p:spTree>
    <p:extLst>
      <p:ext uri="{BB962C8B-B14F-4D97-AF65-F5344CB8AC3E}">
        <p14:creationId xmlns:p14="http://schemas.microsoft.com/office/powerpoint/2010/main" val="2022671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49086" y="1232824"/>
            <a:ext cx="1776549" cy="4441369"/>
          </a:xfrm>
        </p:spPr>
        <p:txBody>
          <a:bodyPr vert="eaVert">
            <a:normAutofit/>
          </a:bodyPr>
          <a:lstStyle/>
          <a:p>
            <a:r>
              <a:rPr lang="zh-TW" altLang="en-US" dirty="0" smtClean="0"/>
              <a:t>台灣新住民國籍比例</a:t>
            </a:r>
            <a:endParaRPr lang="zh-TW" altLang="en-US" dirty="0"/>
          </a:p>
        </p:txBody>
      </p:sp>
      <p:graphicFrame>
        <p:nvGraphicFramePr>
          <p:cNvPr id="7" name="表格 6"/>
          <p:cNvGraphicFramePr>
            <a:graphicFrameLocks noGrp="1"/>
          </p:cNvGraphicFramePr>
          <p:nvPr>
            <p:extLst>
              <p:ext uri="{D42A27DB-BD31-4B8C-83A1-F6EECF244321}">
                <p14:modId xmlns:p14="http://schemas.microsoft.com/office/powerpoint/2010/main" val="3158942705"/>
              </p:ext>
            </p:extLst>
          </p:nvPr>
        </p:nvGraphicFramePr>
        <p:xfrm>
          <a:off x="3487789" y="718459"/>
          <a:ext cx="8508266" cy="5470100"/>
        </p:xfrm>
        <a:graphic>
          <a:graphicData uri="http://schemas.openxmlformats.org/drawingml/2006/table">
            <a:tbl>
              <a:tblPr>
                <a:tableStyleId>{5C22544A-7EE6-4342-B048-85BDC9FD1C3A}</a:tableStyleId>
              </a:tblPr>
              <a:tblGrid>
                <a:gridCol w="327241">
                  <a:extLst>
                    <a:ext uri="{9D8B030D-6E8A-4147-A177-3AD203B41FA5}">
                      <a16:colId xmlns:a16="http://schemas.microsoft.com/office/drawing/2014/main" val="3680833895"/>
                    </a:ext>
                  </a:extLst>
                </a:gridCol>
                <a:gridCol w="327241">
                  <a:extLst>
                    <a:ext uri="{9D8B030D-6E8A-4147-A177-3AD203B41FA5}">
                      <a16:colId xmlns:a16="http://schemas.microsoft.com/office/drawing/2014/main" val="646421218"/>
                    </a:ext>
                  </a:extLst>
                </a:gridCol>
                <a:gridCol w="327241">
                  <a:extLst>
                    <a:ext uri="{9D8B030D-6E8A-4147-A177-3AD203B41FA5}">
                      <a16:colId xmlns:a16="http://schemas.microsoft.com/office/drawing/2014/main" val="2524258862"/>
                    </a:ext>
                  </a:extLst>
                </a:gridCol>
                <a:gridCol w="327241">
                  <a:extLst>
                    <a:ext uri="{9D8B030D-6E8A-4147-A177-3AD203B41FA5}">
                      <a16:colId xmlns:a16="http://schemas.microsoft.com/office/drawing/2014/main" val="2339712401"/>
                    </a:ext>
                  </a:extLst>
                </a:gridCol>
                <a:gridCol w="327241">
                  <a:extLst>
                    <a:ext uri="{9D8B030D-6E8A-4147-A177-3AD203B41FA5}">
                      <a16:colId xmlns:a16="http://schemas.microsoft.com/office/drawing/2014/main" val="3473548929"/>
                    </a:ext>
                  </a:extLst>
                </a:gridCol>
                <a:gridCol w="327241">
                  <a:extLst>
                    <a:ext uri="{9D8B030D-6E8A-4147-A177-3AD203B41FA5}">
                      <a16:colId xmlns:a16="http://schemas.microsoft.com/office/drawing/2014/main" val="420305634"/>
                    </a:ext>
                  </a:extLst>
                </a:gridCol>
                <a:gridCol w="327241">
                  <a:extLst>
                    <a:ext uri="{9D8B030D-6E8A-4147-A177-3AD203B41FA5}">
                      <a16:colId xmlns:a16="http://schemas.microsoft.com/office/drawing/2014/main" val="943367572"/>
                    </a:ext>
                  </a:extLst>
                </a:gridCol>
                <a:gridCol w="327241">
                  <a:extLst>
                    <a:ext uri="{9D8B030D-6E8A-4147-A177-3AD203B41FA5}">
                      <a16:colId xmlns:a16="http://schemas.microsoft.com/office/drawing/2014/main" val="3561628890"/>
                    </a:ext>
                  </a:extLst>
                </a:gridCol>
                <a:gridCol w="327241">
                  <a:extLst>
                    <a:ext uri="{9D8B030D-6E8A-4147-A177-3AD203B41FA5}">
                      <a16:colId xmlns:a16="http://schemas.microsoft.com/office/drawing/2014/main" val="3872503570"/>
                    </a:ext>
                  </a:extLst>
                </a:gridCol>
                <a:gridCol w="327241">
                  <a:extLst>
                    <a:ext uri="{9D8B030D-6E8A-4147-A177-3AD203B41FA5}">
                      <a16:colId xmlns:a16="http://schemas.microsoft.com/office/drawing/2014/main" val="2959650837"/>
                    </a:ext>
                  </a:extLst>
                </a:gridCol>
                <a:gridCol w="327241">
                  <a:extLst>
                    <a:ext uri="{9D8B030D-6E8A-4147-A177-3AD203B41FA5}">
                      <a16:colId xmlns:a16="http://schemas.microsoft.com/office/drawing/2014/main" val="3631137741"/>
                    </a:ext>
                  </a:extLst>
                </a:gridCol>
                <a:gridCol w="327241">
                  <a:extLst>
                    <a:ext uri="{9D8B030D-6E8A-4147-A177-3AD203B41FA5}">
                      <a16:colId xmlns:a16="http://schemas.microsoft.com/office/drawing/2014/main" val="2604902677"/>
                    </a:ext>
                  </a:extLst>
                </a:gridCol>
                <a:gridCol w="327241">
                  <a:extLst>
                    <a:ext uri="{9D8B030D-6E8A-4147-A177-3AD203B41FA5}">
                      <a16:colId xmlns:a16="http://schemas.microsoft.com/office/drawing/2014/main" val="1500339891"/>
                    </a:ext>
                  </a:extLst>
                </a:gridCol>
                <a:gridCol w="327241">
                  <a:extLst>
                    <a:ext uri="{9D8B030D-6E8A-4147-A177-3AD203B41FA5}">
                      <a16:colId xmlns:a16="http://schemas.microsoft.com/office/drawing/2014/main" val="3981206683"/>
                    </a:ext>
                  </a:extLst>
                </a:gridCol>
                <a:gridCol w="327241">
                  <a:extLst>
                    <a:ext uri="{9D8B030D-6E8A-4147-A177-3AD203B41FA5}">
                      <a16:colId xmlns:a16="http://schemas.microsoft.com/office/drawing/2014/main" val="4044852369"/>
                    </a:ext>
                  </a:extLst>
                </a:gridCol>
                <a:gridCol w="327241">
                  <a:extLst>
                    <a:ext uri="{9D8B030D-6E8A-4147-A177-3AD203B41FA5}">
                      <a16:colId xmlns:a16="http://schemas.microsoft.com/office/drawing/2014/main" val="904023345"/>
                    </a:ext>
                  </a:extLst>
                </a:gridCol>
                <a:gridCol w="327241">
                  <a:extLst>
                    <a:ext uri="{9D8B030D-6E8A-4147-A177-3AD203B41FA5}">
                      <a16:colId xmlns:a16="http://schemas.microsoft.com/office/drawing/2014/main" val="398978727"/>
                    </a:ext>
                  </a:extLst>
                </a:gridCol>
                <a:gridCol w="327241">
                  <a:extLst>
                    <a:ext uri="{9D8B030D-6E8A-4147-A177-3AD203B41FA5}">
                      <a16:colId xmlns:a16="http://schemas.microsoft.com/office/drawing/2014/main" val="2269732311"/>
                    </a:ext>
                  </a:extLst>
                </a:gridCol>
                <a:gridCol w="327241">
                  <a:extLst>
                    <a:ext uri="{9D8B030D-6E8A-4147-A177-3AD203B41FA5}">
                      <a16:colId xmlns:a16="http://schemas.microsoft.com/office/drawing/2014/main" val="4239592988"/>
                    </a:ext>
                  </a:extLst>
                </a:gridCol>
                <a:gridCol w="327241">
                  <a:extLst>
                    <a:ext uri="{9D8B030D-6E8A-4147-A177-3AD203B41FA5}">
                      <a16:colId xmlns:a16="http://schemas.microsoft.com/office/drawing/2014/main" val="1691566725"/>
                    </a:ext>
                  </a:extLst>
                </a:gridCol>
                <a:gridCol w="327241">
                  <a:extLst>
                    <a:ext uri="{9D8B030D-6E8A-4147-A177-3AD203B41FA5}">
                      <a16:colId xmlns:a16="http://schemas.microsoft.com/office/drawing/2014/main" val="2822278896"/>
                    </a:ext>
                  </a:extLst>
                </a:gridCol>
                <a:gridCol w="327241">
                  <a:extLst>
                    <a:ext uri="{9D8B030D-6E8A-4147-A177-3AD203B41FA5}">
                      <a16:colId xmlns:a16="http://schemas.microsoft.com/office/drawing/2014/main" val="1341373383"/>
                    </a:ext>
                  </a:extLst>
                </a:gridCol>
                <a:gridCol w="327241">
                  <a:extLst>
                    <a:ext uri="{9D8B030D-6E8A-4147-A177-3AD203B41FA5}">
                      <a16:colId xmlns:a16="http://schemas.microsoft.com/office/drawing/2014/main" val="2716586345"/>
                    </a:ext>
                  </a:extLst>
                </a:gridCol>
                <a:gridCol w="327241">
                  <a:extLst>
                    <a:ext uri="{9D8B030D-6E8A-4147-A177-3AD203B41FA5}">
                      <a16:colId xmlns:a16="http://schemas.microsoft.com/office/drawing/2014/main" val="760109582"/>
                    </a:ext>
                  </a:extLst>
                </a:gridCol>
                <a:gridCol w="327241">
                  <a:extLst>
                    <a:ext uri="{9D8B030D-6E8A-4147-A177-3AD203B41FA5}">
                      <a16:colId xmlns:a16="http://schemas.microsoft.com/office/drawing/2014/main" val="280261744"/>
                    </a:ext>
                  </a:extLst>
                </a:gridCol>
                <a:gridCol w="327241">
                  <a:extLst>
                    <a:ext uri="{9D8B030D-6E8A-4147-A177-3AD203B41FA5}">
                      <a16:colId xmlns:a16="http://schemas.microsoft.com/office/drawing/2014/main" val="2359007745"/>
                    </a:ext>
                  </a:extLst>
                </a:gridCol>
              </a:tblGrid>
              <a:tr h="1362908">
                <a:tc rowSpan="3">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區域別</a:t>
                      </a:r>
                      <a:endParaRPr lang="zh-TW" altLang="en-US" sz="2000" b="0" i="0" u="none" strike="noStrike" dirty="0">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總　計</a:t>
                      </a:r>
                      <a:endParaRPr lang="zh-TW" altLang="en-US" sz="2000" b="0" i="0" u="none" strike="noStrike" dirty="0">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8">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外　　　裔　　、　　外　　　籍　　　配　　　偶　　（　原　　屬　）　　國　　　籍</a:t>
                      </a:r>
                      <a:endParaRPr lang="zh-TW" altLang="en-US" sz="2000" b="0" i="0" u="none" strike="noStrike" dirty="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大陸、港澳地區配偶</a:t>
                      </a:r>
                      <a:endParaRPr lang="zh-TW" altLang="en-US" sz="2000" b="0" i="0" u="none" strike="noStrike" dirty="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813535541"/>
                  </a:ext>
                </a:extLst>
              </a:tr>
              <a:tr h="1209775">
                <a:tc vMerge="1">
                  <a:txBody>
                    <a:bodyPr/>
                    <a:lstStyle/>
                    <a:p>
                      <a:endParaRPr lang="zh-TW" altLang="en-US"/>
                    </a:p>
                  </a:txBody>
                  <a:tcPr/>
                </a:tc>
                <a:tc vMerge="1">
                  <a:txBody>
                    <a:bodyPr/>
                    <a:lstStyle/>
                    <a:p>
                      <a:endParaRPr lang="zh-TW" altLang="en-US"/>
                    </a:p>
                  </a:txBody>
                  <a:tcPr/>
                </a:tc>
                <a:tc gridSpan="2">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合　　　計</a:t>
                      </a:r>
                      <a:endParaRPr lang="zh-TW" altLang="en-US" sz="2000" b="0" i="0" u="none" strike="noStrike" dirty="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越　　　南</a:t>
                      </a:r>
                      <a:endParaRPr lang="zh-TW" altLang="en-US" sz="2000" b="0" i="0" u="none" strike="noStrike" dirty="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gridSpan="2">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印　　　尼</a:t>
                      </a:r>
                      <a:endParaRPr lang="zh-TW" altLang="en-US" sz="2000" b="0" i="0" u="none" strike="noStrike" dirty="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泰　　　國</a:t>
                      </a:r>
                      <a:endParaRPr lang="zh-TW" altLang="en-US" sz="2000" b="0" i="0" u="none" strike="noStrike" dirty="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菲　律　賓</a:t>
                      </a:r>
                      <a:endParaRPr lang="zh-TW" altLang="en-US" sz="2000" b="0" i="0" u="none" strike="noStrike" dirty="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柬　埔　寨</a:t>
                      </a:r>
                      <a:endParaRPr lang="zh-TW" altLang="en-US" sz="2000" b="0" i="0" u="none" strike="noStrike" dirty="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日　　　本</a:t>
                      </a:r>
                      <a:endParaRPr lang="zh-TW" altLang="en-US" sz="2000" b="0" i="0" u="none" strike="noStrike" dirty="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韓　　　國</a:t>
                      </a:r>
                      <a:endParaRPr lang="zh-TW" altLang="en-US" sz="2000" b="0" i="0" u="none" strike="noStrike" dirty="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其他國家</a:t>
                      </a:r>
                      <a:endParaRPr lang="zh-TW" altLang="en-US" sz="2000" b="0" i="0" u="none" strike="noStrike" dirty="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合　　　計</a:t>
                      </a:r>
                      <a:endParaRPr lang="zh-TW" altLang="en-US" sz="2000" b="0" i="0" u="none" strike="noStrike" dirty="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大陸地區</a:t>
                      </a:r>
                      <a:endParaRPr lang="zh-TW" altLang="en-US" sz="2000" b="0" i="0" u="none" strike="noStrike" dirty="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港澳地區</a:t>
                      </a:r>
                      <a:endParaRPr lang="zh-TW" altLang="en-US" sz="2000" b="0" i="0" u="none" strike="noStrike" dirty="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4172765390"/>
                  </a:ext>
                </a:extLst>
              </a:tr>
              <a:tr h="1150229">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100" u="none" strike="noStrike" dirty="0">
                          <a:effectLst/>
                          <a:latin typeface="標楷體" panose="03000509000000000000" pitchFamily="65" charset="-120"/>
                          <a:ea typeface="標楷體" panose="03000509000000000000" pitchFamily="65" charset="-120"/>
                        </a:rPr>
                        <a:t>人  數</a:t>
                      </a:r>
                      <a:endParaRPr lang="zh-TW" altLang="en-US" sz="1100" b="0" i="0" u="none" strike="noStrike" dirty="0">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u="none" strike="noStrike" dirty="0">
                          <a:effectLst/>
                          <a:latin typeface="標楷體" panose="03000509000000000000" pitchFamily="65" charset="-120"/>
                          <a:ea typeface="標楷體" panose="03000509000000000000" pitchFamily="65" charset="-120"/>
                        </a:rPr>
                        <a:t>％</a:t>
                      </a:r>
                      <a:endParaRPr lang="zh-TW" altLang="en-US" sz="1100" b="0" i="0" u="none" strike="noStrike" dirty="0">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u="none" strike="noStrike">
                          <a:effectLst/>
                          <a:latin typeface="標楷體" panose="03000509000000000000" pitchFamily="65" charset="-120"/>
                          <a:ea typeface="標楷體" panose="03000509000000000000" pitchFamily="65" charset="-120"/>
                        </a:rPr>
                        <a:t>人  數</a:t>
                      </a:r>
                      <a:endParaRPr lang="zh-TW" altLang="en-US" sz="1100" b="0" i="0" u="none" strike="noStrike">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u="none" strike="noStrike" dirty="0">
                          <a:effectLst/>
                          <a:latin typeface="標楷體" panose="03000509000000000000" pitchFamily="65" charset="-120"/>
                          <a:ea typeface="標楷體" panose="03000509000000000000" pitchFamily="65" charset="-120"/>
                        </a:rPr>
                        <a:t>％</a:t>
                      </a:r>
                      <a:endParaRPr lang="zh-TW" altLang="en-US" sz="1100" b="0" i="0" u="none" strike="noStrike" dirty="0">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zh-TW" altLang="en-US" sz="1100" u="none" strike="noStrike" dirty="0">
                          <a:effectLst/>
                          <a:latin typeface="標楷體" panose="03000509000000000000" pitchFamily="65" charset="-120"/>
                          <a:ea typeface="標楷體" panose="03000509000000000000" pitchFamily="65" charset="-120"/>
                        </a:rPr>
                        <a:t>人  數</a:t>
                      </a:r>
                      <a:endParaRPr lang="zh-TW" altLang="en-US" sz="1100" b="0" i="0" u="none" strike="noStrike" dirty="0">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u="none" strike="noStrike" dirty="0">
                          <a:effectLst/>
                          <a:latin typeface="標楷體" panose="03000509000000000000" pitchFamily="65" charset="-120"/>
                          <a:ea typeface="標楷體" panose="03000509000000000000" pitchFamily="65" charset="-120"/>
                        </a:rPr>
                        <a:t>％</a:t>
                      </a:r>
                      <a:endParaRPr lang="zh-TW" altLang="en-US" sz="1100" b="0" i="0" u="none" strike="noStrike" dirty="0">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u="none" strike="noStrike" dirty="0">
                          <a:effectLst/>
                          <a:latin typeface="標楷體" panose="03000509000000000000" pitchFamily="65" charset="-120"/>
                          <a:ea typeface="標楷體" panose="03000509000000000000" pitchFamily="65" charset="-120"/>
                        </a:rPr>
                        <a:t>人  數</a:t>
                      </a:r>
                      <a:endParaRPr lang="zh-TW" altLang="en-US" sz="1100" b="0" i="0" u="none" strike="noStrike" dirty="0">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u="none" strike="noStrike">
                          <a:effectLst/>
                          <a:latin typeface="標楷體" panose="03000509000000000000" pitchFamily="65" charset="-120"/>
                          <a:ea typeface="標楷體" panose="03000509000000000000" pitchFamily="65" charset="-120"/>
                        </a:rPr>
                        <a:t>％</a:t>
                      </a:r>
                      <a:endParaRPr lang="zh-TW" altLang="en-US" sz="1100" b="0" i="0" u="none" strike="noStrike">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u="none" strike="noStrike">
                          <a:effectLst/>
                          <a:latin typeface="標楷體" panose="03000509000000000000" pitchFamily="65" charset="-120"/>
                          <a:ea typeface="標楷體" panose="03000509000000000000" pitchFamily="65" charset="-120"/>
                        </a:rPr>
                        <a:t>人  數</a:t>
                      </a:r>
                      <a:endParaRPr lang="zh-TW" altLang="en-US" sz="1100" b="0" i="0" u="none" strike="noStrike">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u="none" strike="noStrike">
                          <a:effectLst/>
                          <a:latin typeface="標楷體" panose="03000509000000000000" pitchFamily="65" charset="-120"/>
                          <a:ea typeface="標楷體" panose="03000509000000000000" pitchFamily="65" charset="-120"/>
                        </a:rPr>
                        <a:t>％</a:t>
                      </a:r>
                      <a:endParaRPr lang="zh-TW" altLang="en-US" sz="1100" b="0" i="0" u="none" strike="noStrike">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u="none" strike="noStrike" dirty="0">
                          <a:effectLst/>
                          <a:latin typeface="標楷體" panose="03000509000000000000" pitchFamily="65" charset="-120"/>
                          <a:ea typeface="標楷體" panose="03000509000000000000" pitchFamily="65" charset="-120"/>
                        </a:rPr>
                        <a:t>人  數</a:t>
                      </a:r>
                      <a:endParaRPr lang="zh-TW" altLang="en-US" sz="1100" b="0" i="0" u="none" strike="noStrike" dirty="0">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u="none" strike="noStrike">
                          <a:effectLst/>
                          <a:latin typeface="標楷體" panose="03000509000000000000" pitchFamily="65" charset="-120"/>
                          <a:ea typeface="標楷體" panose="03000509000000000000" pitchFamily="65" charset="-120"/>
                        </a:rPr>
                        <a:t>％</a:t>
                      </a:r>
                      <a:endParaRPr lang="zh-TW" altLang="en-US" sz="1100" b="0" i="0" u="none" strike="noStrike">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u="none" strike="noStrike" dirty="0">
                          <a:effectLst/>
                          <a:latin typeface="標楷體" panose="03000509000000000000" pitchFamily="65" charset="-120"/>
                          <a:ea typeface="標楷體" panose="03000509000000000000" pitchFamily="65" charset="-120"/>
                        </a:rPr>
                        <a:t>人  數</a:t>
                      </a:r>
                      <a:endParaRPr lang="zh-TW" altLang="en-US" sz="1100" b="0" i="0" u="none" strike="noStrike" dirty="0">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u="none" strike="noStrike" dirty="0">
                          <a:effectLst/>
                          <a:latin typeface="標楷體" panose="03000509000000000000" pitchFamily="65" charset="-120"/>
                          <a:ea typeface="標楷體" panose="03000509000000000000" pitchFamily="65" charset="-120"/>
                        </a:rPr>
                        <a:t>％</a:t>
                      </a:r>
                      <a:endParaRPr lang="zh-TW" altLang="en-US" sz="1100" b="0" i="0" u="none" strike="noStrike" dirty="0">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u="none" strike="noStrike" dirty="0">
                          <a:effectLst/>
                          <a:latin typeface="標楷體" panose="03000509000000000000" pitchFamily="65" charset="-120"/>
                          <a:ea typeface="標楷體" panose="03000509000000000000" pitchFamily="65" charset="-120"/>
                        </a:rPr>
                        <a:t>人  數</a:t>
                      </a:r>
                      <a:endParaRPr lang="zh-TW" altLang="en-US" sz="1100" b="0" i="0" u="none" strike="noStrike" dirty="0">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u="none" strike="noStrike" dirty="0">
                          <a:effectLst/>
                          <a:latin typeface="標楷體" panose="03000509000000000000" pitchFamily="65" charset="-120"/>
                          <a:ea typeface="標楷體" panose="03000509000000000000" pitchFamily="65" charset="-120"/>
                        </a:rPr>
                        <a:t>％</a:t>
                      </a:r>
                      <a:endParaRPr lang="zh-TW" altLang="en-US" sz="1100" b="0" i="0" u="none" strike="noStrike" dirty="0">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u="none" strike="noStrike" dirty="0">
                          <a:effectLst/>
                          <a:latin typeface="標楷體" panose="03000509000000000000" pitchFamily="65" charset="-120"/>
                          <a:ea typeface="標楷體" panose="03000509000000000000" pitchFamily="65" charset="-120"/>
                        </a:rPr>
                        <a:t>人  數</a:t>
                      </a:r>
                      <a:endParaRPr lang="zh-TW" altLang="en-US" sz="1100" b="0" i="0" u="none" strike="noStrike" dirty="0">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u="none" strike="noStrike" dirty="0">
                          <a:effectLst/>
                          <a:latin typeface="標楷體" panose="03000509000000000000" pitchFamily="65" charset="-120"/>
                          <a:ea typeface="標楷體" panose="03000509000000000000" pitchFamily="65" charset="-120"/>
                        </a:rPr>
                        <a:t>％</a:t>
                      </a:r>
                      <a:endParaRPr lang="zh-TW" altLang="en-US" sz="1100" b="0" i="0" u="none" strike="noStrike" dirty="0">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u="none" strike="noStrike" dirty="0">
                          <a:effectLst/>
                          <a:latin typeface="標楷體" panose="03000509000000000000" pitchFamily="65" charset="-120"/>
                          <a:ea typeface="標楷體" panose="03000509000000000000" pitchFamily="65" charset="-120"/>
                        </a:rPr>
                        <a:t>人  數</a:t>
                      </a:r>
                      <a:endParaRPr lang="zh-TW" altLang="en-US" sz="1100" b="0" i="0" u="none" strike="noStrike" dirty="0">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u="none" strike="noStrike" dirty="0">
                          <a:effectLst/>
                          <a:latin typeface="標楷體" panose="03000509000000000000" pitchFamily="65" charset="-120"/>
                          <a:ea typeface="標楷體" panose="03000509000000000000" pitchFamily="65" charset="-120"/>
                        </a:rPr>
                        <a:t>％</a:t>
                      </a:r>
                      <a:endParaRPr lang="zh-TW" altLang="en-US" sz="1100" b="0" i="0" u="none" strike="noStrike" dirty="0">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u="none" strike="noStrike" dirty="0">
                          <a:effectLst/>
                          <a:latin typeface="標楷體" panose="03000509000000000000" pitchFamily="65" charset="-120"/>
                          <a:ea typeface="標楷體" panose="03000509000000000000" pitchFamily="65" charset="-120"/>
                        </a:rPr>
                        <a:t>人  數</a:t>
                      </a:r>
                      <a:endParaRPr lang="zh-TW" altLang="en-US" sz="1100" b="0" i="0" u="none" strike="noStrike" dirty="0">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u="none" strike="noStrike" dirty="0">
                          <a:effectLst/>
                          <a:latin typeface="標楷體" panose="03000509000000000000" pitchFamily="65" charset="-120"/>
                          <a:ea typeface="標楷體" panose="03000509000000000000" pitchFamily="65" charset="-120"/>
                        </a:rPr>
                        <a:t>％</a:t>
                      </a:r>
                      <a:endParaRPr lang="zh-TW" altLang="en-US" sz="1100" b="0" i="0" u="none" strike="noStrike" dirty="0">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zh-TW" altLang="en-US" sz="1100" u="none" strike="noStrike">
                          <a:effectLst/>
                          <a:latin typeface="標楷體" panose="03000509000000000000" pitchFamily="65" charset="-120"/>
                          <a:ea typeface="標楷體" panose="03000509000000000000" pitchFamily="65" charset="-120"/>
                        </a:rPr>
                        <a:t>人  數</a:t>
                      </a:r>
                      <a:endParaRPr lang="zh-TW" altLang="en-US" sz="1100" b="0" i="0" u="none" strike="noStrike">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u="none" strike="noStrike">
                          <a:effectLst/>
                          <a:latin typeface="標楷體" panose="03000509000000000000" pitchFamily="65" charset="-120"/>
                          <a:ea typeface="標楷體" panose="03000509000000000000" pitchFamily="65" charset="-120"/>
                        </a:rPr>
                        <a:t>％</a:t>
                      </a:r>
                      <a:endParaRPr lang="zh-TW" altLang="en-US" sz="1100" b="0" i="0" u="none" strike="noStrike">
                        <a:effectLst/>
                        <a:latin typeface="標楷體" panose="03000509000000000000" pitchFamily="65" charset="-120"/>
                        <a:ea typeface="標楷體" panose="03000509000000000000" pitchFamily="65" charset="-120"/>
                      </a:endParaRPr>
                    </a:p>
                  </a:txBody>
                  <a:tcPr marL="0" marR="0" marT="0" marB="0"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9672478"/>
                  </a:ext>
                </a:extLst>
              </a:tr>
              <a:tr h="1747188">
                <a:tc>
                  <a:txBody>
                    <a:bodyPr/>
                    <a:lstStyle/>
                    <a:p>
                      <a:pPr algn="ctr" fontAlgn="b"/>
                      <a:r>
                        <a:rPr lang="zh-TW" altLang="en-US" sz="2000" u="none" strike="noStrike">
                          <a:effectLst/>
                          <a:latin typeface="標楷體" panose="03000509000000000000" pitchFamily="65" charset="-120"/>
                          <a:ea typeface="標楷體" panose="03000509000000000000" pitchFamily="65" charset="-120"/>
                        </a:rPr>
                        <a:t>總　計</a:t>
                      </a:r>
                      <a:endParaRPr lang="zh-TW" altLang="en-US" sz="2000" b="0" i="0" u="none" strike="noStrike">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532,208</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177,693</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33.39</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101,007</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18.98</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29,497</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5.54</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8,714</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1.64</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9,149</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1.72</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4,304</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0.81</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4,787</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0.90</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1,616</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0.30</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18,619</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3.50</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354,515</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66.61</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338,545</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63.61</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15,970</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TW" sz="1400" u="none" strike="noStrike" dirty="0">
                          <a:effectLst/>
                          <a:latin typeface="標楷體" panose="03000509000000000000" pitchFamily="65" charset="-120"/>
                          <a:ea typeface="標楷體" panose="03000509000000000000" pitchFamily="65" charset="-120"/>
                        </a:rPr>
                        <a:t>3.00</a:t>
                      </a:r>
                      <a:endParaRPr lang="en-US" altLang="zh-TW" sz="1400" b="0" i="0" u="none" strike="noStrike" dirty="0">
                        <a:effectLst/>
                        <a:latin typeface="標楷體" panose="03000509000000000000" pitchFamily="65" charset="-120"/>
                        <a:ea typeface="標楷體" panose="03000509000000000000" pitchFamily="65" charset="-120"/>
                      </a:endParaRPr>
                    </a:p>
                  </a:txBody>
                  <a:tcPr marL="0" marR="0" marT="0" marB="0" vert="wordArtVertRtl"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9210702"/>
                  </a:ext>
                </a:extLst>
              </a:tr>
            </a:tbl>
          </a:graphicData>
        </a:graphic>
      </p:graphicFrame>
      <p:sp>
        <p:nvSpPr>
          <p:cNvPr id="8" name="矩形 7"/>
          <p:cNvSpPr/>
          <p:nvPr/>
        </p:nvSpPr>
        <p:spPr>
          <a:xfrm>
            <a:off x="5531202" y="6410008"/>
            <a:ext cx="6660798" cy="369332"/>
          </a:xfrm>
          <a:prstGeom prst="rect">
            <a:avLst/>
          </a:prstGeom>
        </p:spPr>
        <p:txBody>
          <a:bodyPr wrap="none">
            <a:spAutoFit/>
          </a:bodyPr>
          <a:lstStyle/>
          <a:p>
            <a:r>
              <a:rPr lang="zh-TW" altLang="en-US" dirty="0" smtClean="0"/>
              <a:t>中華民國內政部移民署統計資料，時間：</a:t>
            </a:r>
            <a:r>
              <a:rPr lang="en-US" altLang="zh-TW" dirty="0" smtClean="0"/>
              <a:t>76</a:t>
            </a:r>
            <a:r>
              <a:rPr lang="zh-TW" altLang="en-US" dirty="0" smtClean="0"/>
              <a:t>年</a:t>
            </a:r>
            <a:r>
              <a:rPr lang="en-US" altLang="zh-TW" dirty="0" smtClean="0"/>
              <a:t>1</a:t>
            </a:r>
            <a:r>
              <a:rPr lang="zh-TW" altLang="en-US" dirty="0" smtClean="0"/>
              <a:t>月至</a:t>
            </a:r>
            <a:r>
              <a:rPr lang="en-US" altLang="zh-TW" dirty="0" smtClean="0"/>
              <a:t>107</a:t>
            </a:r>
            <a:r>
              <a:rPr lang="zh-TW" altLang="en-US" dirty="0" smtClean="0"/>
              <a:t>年</a:t>
            </a:r>
            <a:r>
              <a:rPr lang="en-US" altLang="zh-TW" dirty="0" smtClean="0"/>
              <a:t>02</a:t>
            </a:r>
            <a:r>
              <a:rPr lang="zh-TW" altLang="en-US" dirty="0" smtClean="0"/>
              <a:t>月</a:t>
            </a:r>
            <a:endParaRPr lang="zh-TW" altLang="en-US" dirty="0"/>
          </a:p>
        </p:txBody>
      </p:sp>
    </p:spTree>
    <p:extLst>
      <p:ext uri="{BB962C8B-B14F-4D97-AF65-F5344CB8AC3E}">
        <p14:creationId xmlns:p14="http://schemas.microsoft.com/office/powerpoint/2010/main" val="3482925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19348" y="1281322"/>
            <a:ext cx="1084217" cy="4376692"/>
          </a:xfrm>
        </p:spPr>
        <p:txBody>
          <a:bodyPr>
            <a:normAutofit fontScale="90000"/>
          </a:bodyPr>
          <a:lstStyle/>
          <a:p>
            <a:r>
              <a:rPr lang="zh-TW" altLang="en-US" dirty="0" smtClean="0"/>
              <a:t>台</a:t>
            </a:r>
            <a:r>
              <a:rPr lang="en-US" altLang="zh-TW" dirty="0" smtClean="0"/>
              <a:t/>
            </a:r>
            <a:br>
              <a:rPr lang="en-US" altLang="zh-TW" dirty="0" smtClean="0"/>
            </a:br>
            <a:r>
              <a:rPr lang="zh-TW" altLang="en-US" dirty="0" smtClean="0"/>
              <a:t>灣</a:t>
            </a:r>
            <a:r>
              <a:rPr lang="en-US" altLang="zh-TW" dirty="0" smtClean="0"/>
              <a:t/>
            </a:r>
            <a:br>
              <a:rPr lang="en-US" altLang="zh-TW" dirty="0" smtClean="0"/>
            </a:br>
            <a:r>
              <a:rPr lang="zh-TW" altLang="en-US" dirty="0" smtClean="0"/>
              <a:t>新</a:t>
            </a:r>
            <a:r>
              <a:rPr lang="en-US" altLang="zh-TW" dirty="0" smtClean="0"/>
              <a:t/>
            </a:r>
            <a:br>
              <a:rPr lang="en-US" altLang="zh-TW" dirty="0" smtClean="0"/>
            </a:br>
            <a:r>
              <a:rPr lang="zh-TW" altLang="en-US" dirty="0" smtClean="0"/>
              <a:t>住</a:t>
            </a:r>
            <a:r>
              <a:rPr lang="en-US" altLang="zh-TW" dirty="0" smtClean="0"/>
              <a:t/>
            </a:r>
            <a:br>
              <a:rPr lang="en-US" altLang="zh-TW" dirty="0" smtClean="0"/>
            </a:br>
            <a:r>
              <a:rPr lang="zh-TW" altLang="en-US" dirty="0" smtClean="0"/>
              <a:t>民</a:t>
            </a:r>
            <a:r>
              <a:rPr lang="en-US" altLang="zh-TW" dirty="0" smtClean="0"/>
              <a:t/>
            </a:r>
            <a:br>
              <a:rPr lang="en-US" altLang="zh-TW" dirty="0" smtClean="0"/>
            </a:br>
            <a:r>
              <a:rPr lang="zh-TW" altLang="en-US" dirty="0" smtClean="0"/>
              <a:t>國</a:t>
            </a:r>
            <a:r>
              <a:rPr lang="en-US" altLang="zh-TW" dirty="0" smtClean="0"/>
              <a:t/>
            </a:r>
            <a:br>
              <a:rPr lang="en-US" altLang="zh-TW" dirty="0" smtClean="0"/>
            </a:br>
            <a:r>
              <a:rPr lang="zh-TW" altLang="en-US" dirty="0" smtClean="0"/>
              <a:t>籍</a:t>
            </a:r>
            <a:r>
              <a:rPr lang="en-US" altLang="zh-TW" dirty="0" smtClean="0"/>
              <a:t/>
            </a:r>
            <a:br>
              <a:rPr lang="en-US" altLang="zh-TW" dirty="0" smtClean="0"/>
            </a:br>
            <a:r>
              <a:rPr lang="zh-TW" altLang="en-US" dirty="0" smtClean="0"/>
              <a:t>比</a:t>
            </a:r>
            <a:r>
              <a:rPr lang="en-US" altLang="zh-TW" dirty="0" smtClean="0"/>
              <a:t/>
            </a:r>
            <a:br>
              <a:rPr lang="en-US" altLang="zh-TW" dirty="0" smtClean="0"/>
            </a:br>
            <a:r>
              <a:rPr lang="zh-TW" altLang="en-US" dirty="0" smtClean="0"/>
              <a:t>例</a:t>
            </a:r>
            <a:endParaRPr lang="zh-TW" altLang="en-US"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6970" y="342593"/>
            <a:ext cx="8273143" cy="6254150"/>
          </a:xfrm>
          <a:prstGeom prst="rect">
            <a:avLst/>
          </a:prstGeom>
        </p:spPr>
      </p:pic>
    </p:spTree>
    <p:extLst>
      <p:ext uri="{BB962C8B-B14F-4D97-AF65-F5344CB8AC3E}">
        <p14:creationId xmlns:p14="http://schemas.microsoft.com/office/powerpoint/2010/main" val="3524902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8720" y="927463"/>
            <a:ext cx="1084217" cy="5225778"/>
          </a:xfrm>
        </p:spPr>
        <p:txBody>
          <a:bodyPr>
            <a:normAutofit/>
          </a:bodyPr>
          <a:lstStyle/>
          <a:p>
            <a:r>
              <a:rPr lang="zh-TW" altLang="en-US" dirty="0" smtClean="0"/>
              <a:t>台</a:t>
            </a:r>
            <a:r>
              <a:rPr lang="en-US" altLang="zh-TW" dirty="0" smtClean="0"/>
              <a:t/>
            </a:r>
            <a:br>
              <a:rPr lang="en-US" altLang="zh-TW" dirty="0" smtClean="0"/>
            </a:br>
            <a:r>
              <a:rPr lang="zh-TW" altLang="en-US" dirty="0" smtClean="0"/>
              <a:t>灣</a:t>
            </a:r>
            <a:r>
              <a:rPr lang="en-US" altLang="zh-TW" dirty="0" smtClean="0"/>
              <a:t/>
            </a:r>
            <a:br>
              <a:rPr lang="en-US" altLang="zh-TW" dirty="0" smtClean="0"/>
            </a:br>
            <a:r>
              <a:rPr lang="zh-TW" altLang="en-US" dirty="0" smtClean="0"/>
              <a:t>新</a:t>
            </a:r>
            <a:r>
              <a:rPr lang="en-US" altLang="zh-TW" dirty="0" smtClean="0"/>
              <a:t/>
            </a:r>
            <a:br>
              <a:rPr lang="en-US" altLang="zh-TW" dirty="0" smtClean="0"/>
            </a:br>
            <a:r>
              <a:rPr lang="zh-TW" altLang="en-US" dirty="0" smtClean="0"/>
              <a:t>住</a:t>
            </a:r>
            <a:r>
              <a:rPr lang="en-US" altLang="zh-TW" dirty="0" smtClean="0"/>
              <a:t/>
            </a:r>
            <a:br>
              <a:rPr lang="en-US" altLang="zh-TW" dirty="0" smtClean="0"/>
            </a:br>
            <a:r>
              <a:rPr lang="zh-TW" altLang="en-US" dirty="0" smtClean="0"/>
              <a:t>民</a:t>
            </a:r>
            <a:r>
              <a:rPr lang="en-US" altLang="zh-TW" dirty="0" smtClean="0"/>
              <a:t/>
            </a:r>
            <a:br>
              <a:rPr lang="en-US" altLang="zh-TW" dirty="0" smtClean="0"/>
            </a:br>
            <a:r>
              <a:rPr lang="zh-TW" altLang="en-US" dirty="0" smtClean="0"/>
              <a:t>分</a:t>
            </a:r>
            <a:r>
              <a:rPr lang="en-US" altLang="zh-TW" dirty="0" smtClean="0"/>
              <a:t/>
            </a:r>
            <a:br>
              <a:rPr lang="en-US" altLang="zh-TW" dirty="0" smtClean="0"/>
            </a:br>
            <a:r>
              <a:rPr lang="zh-TW" altLang="en-US" dirty="0" smtClean="0"/>
              <a:t>布</a:t>
            </a:r>
            <a:endParaRPr lang="zh-TW" altLang="en-US" dirty="0"/>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5059" y="0"/>
            <a:ext cx="7188926" cy="6828696"/>
          </a:xfrm>
          <a:prstGeom prst="rect">
            <a:avLst/>
          </a:prstGeom>
        </p:spPr>
      </p:pic>
    </p:spTree>
    <p:extLst>
      <p:ext uri="{BB962C8B-B14F-4D97-AF65-F5344CB8AC3E}">
        <p14:creationId xmlns:p14="http://schemas.microsoft.com/office/powerpoint/2010/main" val="245213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9006" y="821175"/>
            <a:ext cx="3017520" cy="5187739"/>
          </a:xfrm>
        </p:spPr>
        <p:txBody>
          <a:bodyPr vert="eaVert">
            <a:normAutofit/>
          </a:bodyPr>
          <a:lstStyle/>
          <a:p>
            <a:r>
              <a:rPr lang="zh-TW" altLang="en-US" dirty="0" smtClean="0"/>
              <a:t>台灣新住民子女就讀國中小統計</a:t>
            </a:r>
            <a:endParaRPr lang="zh-TW" altLang="en-US" dirty="0"/>
          </a:p>
        </p:txBody>
      </p:sp>
      <p:sp>
        <p:nvSpPr>
          <p:cNvPr id="8" name="矩形 7"/>
          <p:cNvSpPr/>
          <p:nvPr/>
        </p:nvSpPr>
        <p:spPr>
          <a:xfrm>
            <a:off x="7270460" y="6314106"/>
            <a:ext cx="4921540" cy="369332"/>
          </a:xfrm>
          <a:prstGeom prst="rect">
            <a:avLst/>
          </a:prstGeom>
        </p:spPr>
        <p:txBody>
          <a:bodyPr wrap="none">
            <a:spAutoFit/>
          </a:bodyPr>
          <a:lstStyle/>
          <a:p>
            <a:r>
              <a:rPr lang="zh-TW" altLang="en-US" dirty="0" smtClean="0"/>
              <a:t>中華民國教育部統計資料，時間：</a:t>
            </a:r>
            <a:r>
              <a:rPr lang="en-US" altLang="zh-TW" dirty="0" smtClean="0"/>
              <a:t>106</a:t>
            </a:r>
            <a:r>
              <a:rPr lang="zh-TW" altLang="en-US" dirty="0" smtClean="0"/>
              <a:t>年學年度</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108402420"/>
              </p:ext>
            </p:extLst>
          </p:nvPr>
        </p:nvGraphicFramePr>
        <p:xfrm>
          <a:off x="3474718" y="91439"/>
          <a:ext cx="8477800" cy="6222667"/>
        </p:xfrm>
        <a:graphic>
          <a:graphicData uri="http://schemas.openxmlformats.org/drawingml/2006/table">
            <a:tbl>
              <a:tblPr>
                <a:tableStyleId>{0505E3EF-67EA-436B-97B2-0124C06EBD24}</a:tableStyleId>
              </a:tblPr>
              <a:tblGrid>
                <a:gridCol w="656849">
                  <a:extLst>
                    <a:ext uri="{9D8B030D-6E8A-4147-A177-3AD203B41FA5}">
                      <a16:colId xmlns:a16="http://schemas.microsoft.com/office/drawing/2014/main" val="3158545671"/>
                    </a:ext>
                  </a:extLst>
                </a:gridCol>
                <a:gridCol w="656849">
                  <a:extLst>
                    <a:ext uri="{9D8B030D-6E8A-4147-A177-3AD203B41FA5}">
                      <a16:colId xmlns:a16="http://schemas.microsoft.com/office/drawing/2014/main" val="3264038177"/>
                    </a:ext>
                  </a:extLst>
                </a:gridCol>
                <a:gridCol w="651282">
                  <a:extLst>
                    <a:ext uri="{9D8B030D-6E8A-4147-A177-3AD203B41FA5}">
                      <a16:colId xmlns:a16="http://schemas.microsoft.com/office/drawing/2014/main" val="1641590963"/>
                    </a:ext>
                  </a:extLst>
                </a:gridCol>
                <a:gridCol w="651282">
                  <a:extLst>
                    <a:ext uri="{9D8B030D-6E8A-4147-A177-3AD203B41FA5}">
                      <a16:colId xmlns:a16="http://schemas.microsoft.com/office/drawing/2014/main" val="381408000"/>
                    </a:ext>
                  </a:extLst>
                </a:gridCol>
                <a:gridCol w="651282">
                  <a:extLst>
                    <a:ext uri="{9D8B030D-6E8A-4147-A177-3AD203B41FA5}">
                      <a16:colId xmlns:a16="http://schemas.microsoft.com/office/drawing/2014/main" val="2463348505"/>
                    </a:ext>
                  </a:extLst>
                </a:gridCol>
                <a:gridCol w="651282">
                  <a:extLst>
                    <a:ext uri="{9D8B030D-6E8A-4147-A177-3AD203B41FA5}">
                      <a16:colId xmlns:a16="http://schemas.microsoft.com/office/drawing/2014/main" val="989378884"/>
                    </a:ext>
                  </a:extLst>
                </a:gridCol>
                <a:gridCol w="651282">
                  <a:extLst>
                    <a:ext uri="{9D8B030D-6E8A-4147-A177-3AD203B41FA5}">
                      <a16:colId xmlns:a16="http://schemas.microsoft.com/office/drawing/2014/main" val="1993006398"/>
                    </a:ext>
                  </a:extLst>
                </a:gridCol>
                <a:gridCol w="651282">
                  <a:extLst>
                    <a:ext uri="{9D8B030D-6E8A-4147-A177-3AD203B41FA5}">
                      <a16:colId xmlns:a16="http://schemas.microsoft.com/office/drawing/2014/main" val="1728080573"/>
                    </a:ext>
                  </a:extLst>
                </a:gridCol>
                <a:gridCol w="651282">
                  <a:extLst>
                    <a:ext uri="{9D8B030D-6E8A-4147-A177-3AD203B41FA5}">
                      <a16:colId xmlns:a16="http://schemas.microsoft.com/office/drawing/2014/main" val="2463565488"/>
                    </a:ext>
                  </a:extLst>
                </a:gridCol>
                <a:gridCol w="651282">
                  <a:extLst>
                    <a:ext uri="{9D8B030D-6E8A-4147-A177-3AD203B41FA5}">
                      <a16:colId xmlns:a16="http://schemas.microsoft.com/office/drawing/2014/main" val="2040483785"/>
                    </a:ext>
                  </a:extLst>
                </a:gridCol>
                <a:gridCol w="651282">
                  <a:extLst>
                    <a:ext uri="{9D8B030D-6E8A-4147-A177-3AD203B41FA5}">
                      <a16:colId xmlns:a16="http://schemas.microsoft.com/office/drawing/2014/main" val="3232493347"/>
                    </a:ext>
                  </a:extLst>
                </a:gridCol>
                <a:gridCol w="651282">
                  <a:extLst>
                    <a:ext uri="{9D8B030D-6E8A-4147-A177-3AD203B41FA5}">
                      <a16:colId xmlns:a16="http://schemas.microsoft.com/office/drawing/2014/main" val="2019006060"/>
                    </a:ext>
                  </a:extLst>
                </a:gridCol>
                <a:gridCol w="651282">
                  <a:extLst>
                    <a:ext uri="{9D8B030D-6E8A-4147-A177-3AD203B41FA5}">
                      <a16:colId xmlns:a16="http://schemas.microsoft.com/office/drawing/2014/main" val="4291644161"/>
                    </a:ext>
                  </a:extLst>
                </a:gridCol>
              </a:tblGrid>
              <a:tr h="432955">
                <a:tc rowSpan="2">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　</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rowSpan="2">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總　計</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gridSpan="4">
                  <a:txBody>
                    <a:bodyPr/>
                    <a:lstStyle/>
                    <a:p>
                      <a:pPr algn="ctr" fontAlgn="ctr"/>
                      <a:r>
                        <a:rPr lang="zh-TW" altLang="en-US" sz="1600" u="none" strike="noStrike">
                          <a:effectLst/>
                          <a:latin typeface="標楷體" panose="03000509000000000000" pitchFamily="65" charset="-120"/>
                          <a:ea typeface="標楷體" panose="03000509000000000000" pitchFamily="65" charset="-120"/>
                        </a:rPr>
                        <a:t>國中</a:t>
                      </a:r>
                      <a:endParaRPr lang="zh-TW" altLang="en-US"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7">
                  <a:txBody>
                    <a:bodyPr/>
                    <a:lstStyle/>
                    <a:p>
                      <a:pPr algn="ctr" fontAlgn="ctr"/>
                      <a:r>
                        <a:rPr lang="zh-TW" altLang="en-US" sz="1600" u="none" strike="noStrike" dirty="0">
                          <a:effectLst/>
                          <a:latin typeface="標楷體" panose="03000509000000000000" pitchFamily="65" charset="-120"/>
                          <a:ea typeface="標楷體" panose="03000509000000000000" pitchFamily="65" charset="-120"/>
                        </a:rPr>
                        <a:t>國小</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197192031"/>
                  </a:ext>
                </a:extLst>
              </a:tr>
              <a:tr h="432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800" u="none" strike="noStrike" dirty="0" smtClean="0">
                          <a:effectLst/>
                          <a:latin typeface="標楷體" panose="03000509000000000000" pitchFamily="65" charset="-120"/>
                          <a:ea typeface="標楷體" panose="03000509000000000000" pitchFamily="65" charset="-120"/>
                        </a:rPr>
                        <a:t>合計</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7</a:t>
                      </a:r>
                      <a:r>
                        <a:rPr lang="zh-TW" altLang="en-US" sz="1800" u="none" strike="noStrike">
                          <a:effectLst/>
                          <a:latin typeface="標楷體" panose="03000509000000000000" pitchFamily="65" charset="-120"/>
                          <a:ea typeface="標楷體" panose="03000509000000000000" pitchFamily="65" charset="-120"/>
                        </a:rPr>
                        <a:t>年級</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8</a:t>
                      </a:r>
                      <a:r>
                        <a:rPr lang="zh-TW" altLang="en-US" sz="1800" u="none" strike="noStrike">
                          <a:effectLst/>
                          <a:latin typeface="標楷體" panose="03000509000000000000" pitchFamily="65" charset="-120"/>
                          <a:ea typeface="標楷體" panose="03000509000000000000" pitchFamily="65" charset="-120"/>
                        </a:rPr>
                        <a:t>年級</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9</a:t>
                      </a:r>
                      <a:r>
                        <a:rPr lang="zh-TW" altLang="en-US" sz="1800" u="none" strike="noStrike">
                          <a:effectLst/>
                          <a:latin typeface="標楷體" panose="03000509000000000000" pitchFamily="65" charset="-120"/>
                          <a:ea typeface="標楷體" panose="03000509000000000000" pitchFamily="65" charset="-120"/>
                        </a:rPr>
                        <a:t>年級</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zh-TW" altLang="en-US" sz="1800" u="none" strike="noStrike" dirty="0" smtClean="0">
                          <a:effectLst/>
                          <a:latin typeface="標楷體" panose="03000509000000000000" pitchFamily="65" charset="-120"/>
                          <a:ea typeface="標楷體" panose="03000509000000000000" pitchFamily="65" charset="-120"/>
                        </a:rPr>
                        <a:t>合計</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1</a:t>
                      </a:r>
                      <a:r>
                        <a:rPr lang="zh-TW" altLang="en-US" sz="1800" u="none" strike="noStrike">
                          <a:effectLst/>
                          <a:latin typeface="標楷體" panose="03000509000000000000" pitchFamily="65" charset="-120"/>
                          <a:ea typeface="標楷體" panose="03000509000000000000" pitchFamily="65" charset="-120"/>
                        </a:rPr>
                        <a:t>年級</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2</a:t>
                      </a:r>
                      <a:r>
                        <a:rPr lang="zh-TW" altLang="en-US" sz="1800" u="none" strike="noStrike">
                          <a:effectLst/>
                          <a:latin typeface="標楷體" panose="03000509000000000000" pitchFamily="65" charset="-120"/>
                          <a:ea typeface="標楷體" panose="03000509000000000000" pitchFamily="65" charset="-120"/>
                        </a:rPr>
                        <a:t>年級</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3</a:t>
                      </a:r>
                      <a:r>
                        <a:rPr lang="zh-TW" altLang="en-US" sz="1800" u="none" strike="noStrike">
                          <a:effectLst/>
                          <a:latin typeface="標楷體" panose="03000509000000000000" pitchFamily="65" charset="-120"/>
                          <a:ea typeface="標楷體" panose="03000509000000000000" pitchFamily="65" charset="-120"/>
                        </a:rPr>
                        <a:t>年級</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4</a:t>
                      </a:r>
                      <a:r>
                        <a:rPr lang="zh-TW" altLang="en-US" sz="1800" u="none" strike="noStrike">
                          <a:effectLst/>
                          <a:latin typeface="標楷體" panose="03000509000000000000" pitchFamily="65" charset="-120"/>
                          <a:ea typeface="標楷體" panose="03000509000000000000" pitchFamily="65" charset="-120"/>
                        </a:rPr>
                        <a:t>年級</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5</a:t>
                      </a:r>
                      <a:r>
                        <a:rPr lang="zh-TW" altLang="en-US" sz="1800" u="none" strike="noStrike">
                          <a:effectLst/>
                          <a:latin typeface="標楷體" panose="03000509000000000000" pitchFamily="65" charset="-120"/>
                          <a:ea typeface="標楷體" panose="03000509000000000000" pitchFamily="65" charset="-120"/>
                        </a:rPr>
                        <a:t>年級</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6</a:t>
                      </a:r>
                      <a:r>
                        <a:rPr lang="zh-TW" altLang="en-US" sz="1800" u="none" strike="noStrike">
                          <a:effectLst/>
                          <a:latin typeface="標楷體" panose="03000509000000000000" pitchFamily="65" charset="-120"/>
                          <a:ea typeface="標楷體" panose="03000509000000000000" pitchFamily="65" charset="-120"/>
                        </a:rPr>
                        <a:t>年級</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extLst>
                  <a:ext uri="{0D108BD9-81ED-4DB2-BD59-A6C34878D82A}">
                    <a16:rowId xmlns:a16="http://schemas.microsoft.com/office/drawing/2014/main" val="3891780497"/>
                  </a:ext>
                </a:extLst>
              </a:tr>
              <a:tr h="837125">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總計</a:t>
                      </a:r>
                      <a:endParaRPr lang="zh-TW" altLang="en-US" sz="1800" b="1" i="0" u="none" strike="noStrike" dirty="0">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b"/>
                      <a:r>
                        <a:rPr lang="zh-TW" altLang="en-US" sz="1400" u="none" strike="noStrike" dirty="0">
                          <a:effectLst/>
                          <a:latin typeface="標楷體" panose="03000509000000000000" pitchFamily="65" charset="-120"/>
                          <a:ea typeface="標楷體" panose="03000509000000000000" pitchFamily="65" charset="-120"/>
                        </a:rPr>
                        <a:t>         </a:t>
                      </a:r>
                      <a:r>
                        <a:rPr lang="en-US" altLang="zh-TW" sz="1400" u="none" strike="noStrike" dirty="0">
                          <a:effectLst/>
                          <a:latin typeface="標楷體" panose="03000509000000000000" pitchFamily="65" charset="-120"/>
                          <a:ea typeface="標楷體" panose="03000509000000000000" pitchFamily="65" charset="-120"/>
                        </a:rPr>
                        <a:t>181 301</a:t>
                      </a:r>
                      <a:endParaRPr lang="en-US" altLang="zh-TW" sz="1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73 894</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22 613</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25 167</a:t>
                      </a:r>
                      <a:endParaRPr lang="en-US" altLang="zh-TW" sz="1600" b="1"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26 114</a:t>
                      </a:r>
                      <a:endParaRPr lang="en-US" altLang="zh-TW" sz="1600" b="1"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400" u="none" strike="noStrike" dirty="0">
                          <a:effectLst/>
                          <a:latin typeface="標楷體" panose="03000509000000000000" pitchFamily="65" charset="-120"/>
                          <a:ea typeface="標楷體" panose="03000509000000000000" pitchFamily="65" charset="-120"/>
                        </a:rPr>
                        <a:t>107 407</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12 666</a:t>
                      </a:r>
                      <a:endParaRPr lang="en-US" altLang="zh-TW" sz="1600" b="1"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14 177</a:t>
                      </a:r>
                      <a:endParaRPr lang="en-US" altLang="zh-TW" sz="1600" b="1"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16 257</a:t>
                      </a:r>
                      <a:endParaRPr lang="en-US" altLang="zh-TW" sz="1600" b="1"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18 832</a:t>
                      </a:r>
                      <a:endParaRPr lang="en-US" altLang="zh-TW" sz="1600" b="1"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20 984</a:t>
                      </a:r>
                      <a:endParaRPr lang="en-US" altLang="zh-TW" sz="1600" b="1"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24 491</a:t>
                      </a:r>
                      <a:endParaRPr lang="en-US" altLang="zh-TW" sz="1600" b="1"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extLst>
                  <a:ext uri="{0D108BD9-81ED-4DB2-BD59-A6C34878D82A}">
                    <a16:rowId xmlns:a16="http://schemas.microsoft.com/office/drawing/2014/main" val="4120213099"/>
                  </a:ext>
                </a:extLst>
              </a:tr>
              <a:tr h="753272">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新北市</a:t>
                      </a:r>
                      <a:endParaRPr lang="zh-TW" altLang="en-US" sz="1800" b="0" i="0" u="none" strike="noStrike" dirty="0">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30 888</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solidFill>
                      <a:schemeClr val="accent2"/>
                    </a:solidFill>
                  </a:tcPr>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11 552</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3 548</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4 027</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3 977</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19 336</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2 363</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2 464</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2 956</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3 357</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3 832</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4 364</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extLst>
                  <a:ext uri="{0D108BD9-81ED-4DB2-BD59-A6C34878D82A}">
                    <a16:rowId xmlns:a16="http://schemas.microsoft.com/office/drawing/2014/main" val="3229704992"/>
                  </a:ext>
                </a:extLst>
              </a:tr>
              <a:tr h="753272">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臺北市</a:t>
                      </a:r>
                      <a:endParaRPr lang="zh-TW" altLang="en-US" sz="1800" b="0" i="0" u="none" strike="noStrike" dirty="0">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12 443</a:t>
                      </a:r>
                      <a:endParaRPr lang="en-US" altLang="zh-TW" sz="1600" b="1"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4 763</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1 435</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1 651</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1 677</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7 680</a:t>
                      </a:r>
                      <a:endParaRPr lang="en-US" altLang="zh-TW" sz="1600" b="1"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930</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1 094</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1 130</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1 411</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1 496</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1 619</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extLst>
                  <a:ext uri="{0D108BD9-81ED-4DB2-BD59-A6C34878D82A}">
                    <a16:rowId xmlns:a16="http://schemas.microsoft.com/office/drawing/2014/main" val="2691254112"/>
                  </a:ext>
                </a:extLst>
              </a:tr>
              <a:tr h="753272">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桃園市</a:t>
                      </a:r>
                      <a:endParaRPr lang="zh-TW" altLang="en-US" sz="1800" b="0" i="0" u="none" strike="noStrike" dirty="0">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21 576</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8 407</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2 487</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2 846</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3 074</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13 169</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1 680</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1 794</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2 014</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2 352</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2 524</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2 805</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extLst>
                  <a:ext uri="{0D108BD9-81ED-4DB2-BD59-A6C34878D82A}">
                    <a16:rowId xmlns:a16="http://schemas.microsoft.com/office/drawing/2014/main" val="544480965"/>
                  </a:ext>
                </a:extLst>
              </a:tr>
              <a:tr h="753272">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臺中市</a:t>
                      </a:r>
                      <a:endParaRPr lang="zh-TW" altLang="en-US" sz="1800" b="0" i="0" u="none" strike="noStrike" dirty="0">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19 075</a:t>
                      </a:r>
                      <a:endParaRPr lang="en-US" altLang="zh-TW" sz="1600" b="1"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7 520</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2 304</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2 505</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2 711</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11 555</a:t>
                      </a:r>
                      <a:endParaRPr lang="en-US" altLang="zh-TW" sz="1600" b="1"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1 442</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1 585</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1 721</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1 967</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2 231</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2 609</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extLst>
                  <a:ext uri="{0D108BD9-81ED-4DB2-BD59-A6C34878D82A}">
                    <a16:rowId xmlns:a16="http://schemas.microsoft.com/office/drawing/2014/main" val="123318001"/>
                  </a:ext>
                </a:extLst>
              </a:tr>
              <a:tr h="753272">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臺南市</a:t>
                      </a:r>
                      <a:endParaRPr lang="zh-TW" altLang="en-US" sz="1800" b="0" i="0" u="none" strike="noStrike" dirty="0">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12 369</a:t>
                      </a:r>
                      <a:endParaRPr lang="en-US" altLang="zh-TW" sz="1600" b="1"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5 225</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1 615</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1 805</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1 805</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7 144</a:t>
                      </a:r>
                      <a:endParaRPr lang="en-US" altLang="zh-TW" sz="1600" b="1"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821</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922</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1 083</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1 255</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1 373</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1 690</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extLst>
                  <a:ext uri="{0D108BD9-81ED-4DB2-BD59-A6C34878D82A}">
                    <a16:rowId xmlns:a16="http://schemas.microsoft.com/office/drawing/2014/main" val="3093980879"/>
                  </a:ext>
                </a:extLst>
              </a:tr>
              <a:tr h="753272">
                <a:tc>
                  <a:txBody>
                    <a:bodyPr/>
                    <a:lstStyle/>
                    <a:p>
                      <a:pPr algn="ctr" fontAlgn="ctr"/>
                      <a:r>
                        <a:rPr lang="zh-TW" altLang="en-US" sz="1800" u="none" strike="noStrike">
                          <a:effectLst/>
                          <a:latin typeface="標楷體" panose="03000509000000000000" pitchFamily="65" charset="-120"/>
                          <a:ea typeface="標楷體" panose="03000509000000000000" pitchFamily="65" charset="-120"/>
                        </a:rPr>
                        <a:t>高雄市</a:t>
                      </a:r>
                      <a:endParaRPr lang="zh-TW" altLang="en-US" sz="1800" b="0" i="0" u="none" strike="noStrike">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19 372</a:t>
                      </a:r>
                      <a:endParaRPr lang="en-US" altLang="zh-TW" sz="1600" b="1"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8 097</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2 543</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2 755</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2 799</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11 275</a:t>
                      </a:r>
                      <a:endParaRPr lang="en-US" altLang="zh-TW" sz="1600" b="1"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1 165</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1 430</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1 776</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2 001</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a:effectLst/>
                          <a:latin typeface="標楷體" panose="03000509000000000000" pitchFamily="65" charset="-120"/>
                          <a:ea typeface="標楷體" panose="03000509000000000000" pitchFamily="65" charset="-120"/>
                        </a:rPr>
                        <a:t>               </a:t>
                      </a:r>
                      <a:r>
                        <a:rPr lang="en-US" altLang="zh-TW" sz="1600" u="none" strike="noStrike">
                          <a:effectLst/>
                          <a:latin typeface="標楷體" panose="03000509000000000000" pitchFamily="65" charset="-120"/>
                          <a:ea typeface="標楷體" panose="03000509000000000000" pitchFamily="65" charset="-120"/>
                        </a:rPr>
                        <a:t>2 175</a:t>
                      </a:r>
                      <a:endParaRPr lang="en-US" altLang="zh-TW" sz="16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b"/>
                </a:tc>
                <a:tc>
                  <a:txBody>
                    <a:bodyPr/>
                    <a:lstStyle/>
                    <a:p>
                      <a:pPr algn="ctr" fontAlgn="b"/>
                      <a:r>
                        <a:rPr lang="zh-TW" altLang="en-US" sz="1600" u="none" strike="noStrike" dirty="0">
                          <a:effectLst/>
                          <a:latin typeface="標楷體" panose="03000509000000000000" pitchFamily="65" charset="-120"/>
                          <a:ea typeface="標楷體" panose="03000509000000000000" pitchFamily="65" charset="-120"/>
                        </a:rPr>
                        <a:t>               </a:t>
                      </a:r>
                      <a:r>
                        <a:rPr lang="en-US" altLang="zh-TW" sz="1600" u="none" strike="noStrike" dirty="0">
                          <a:effectLst/>
                          <a:latin typeface="標楷體" panose="03000509000000000000" pitchFamily="65" charset="-120"/>
                          <a:ea typeface="標楷體" panose="03000509000000000000" pitchFamily="65" charset="-120"/>
                        </a:rPr>
                        <a:t>2 728</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b"/>
                </a:tc>
                <a:extLst>
                  <a:ext uri="{0D108BD9-81ED-4DB2-BD59-A6C34878D82A}">
                    <a16:rowId xmlns:a16="http://schemas.microsoft.com/office/drawing/2014/main" val="1647146424"/>
                  </a:ext>
                </a:extLst>
              </a:tr>
            </a:tbl>
          </a:graphicData>
        </a:graphic>
      </p:graphicFrame>
    </p:spTree>
    <p:extLst>
      <p:ext uri="{BB962C8B-B14F-4D97-AF65-F5344CB8AC3E}">
        <p14:creationId xmlns:p14="http://schemas.microsoft.com/office/powerpoint/2010/main" val="236748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4727" y="888274"/>
            <a:ext cx="2801982" cy="5185955"/>
          </a:xfrm>
        </p:spPr>
        <p:txBody>
          <a:bodyPr vert="eaVert"/>
          <a:lstStyle/>
          <a:p>
            <a:r>
              <a:rPr lang="zh-TW" altLang="en-US" dirty="0" smtClean="0"/>
              <a:t>新住民所遇到的困難</a:t>
            </a:r>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8492" y="39189"/>
            <a:ext cx="6797039" cy="6766560"/>
          </a:xfrm>
          <a:prstGeom prst="rect">
            <a:avLst/>
          </a:prstGeom>
        </p:spPr>
      </p:pic>
    </p:spTree>
    <p:extLst>
      <p:ext uri="{BB962C8B-B14F-4D97-AF65-F5344CB8AC3E}">
        <p14:creationId xmlns:p14="http://schemas.microsoft.com/office/powerpoint/2010/main" val="4141960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框架">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docProps/app.xml><?xml version="1.0" encoding="utf-8"?>
<Properties xmlns="http://schemas.openxmlformats.org/officeDocument/2006/extended-properties" xmlns:vt="http://schemas.openxmlformats.org/officeDocument/2006/docPropsVTypes">
  <Template/>
  <TotalTime>123</TotalTime>
  <Words>2729</Words>
  <Application>Microsoft Office PowerPoint</Application>
  <PresentationFormat>寬螢幕</PresentationFormat>
  <Paragraphs>556</Paragraphs>
  <Slides>47</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47</vt:i4>
      </vt:variant>
    </vt:vector>
  </HeadingPairs>
  <TitlesOfParts>
    <vt:vector size="58" baseType="lpstr">
      <vt:lpstr>ＭＳ ゴシック</vt:lpstr>
      <vt:lpstr>微軟正黑體</vt:lpstr>
      <vt:lpstr>微軟正黑體</vt:lpstr>
      <vt:lpstr>新細明體</vt:lpstr>
      <vt:lpstr>標楷體</vt:lpstr>
      <vt:lpstr>Arial</vt:lpstr>
      <vt:lpstr>Corbel</vt:lpstr>
      <vt:lpstr>Edwardian Script ITC</vt:lpstr>
      <vt:lpstr>Wingdings</vt:lpstr>
      <vt:lpstr>Wingdings 2</vt:lpstr>
      <vt:lpstr>框架</vt:lpstr>
      <vt:lpstr>教育上的多元文化議題</vt:lpstr>
      <vt:lpstr>一、緒論</vt:lpstr>
      <vt:lpstr>PowerPoint 簡報</vt:lpstr>
      <vt:lpstr>跨國婚姻</vt:lpstr>
      <vt:lpstr>台灣新住民國籍比例</vt:lpstr>
      <vt:lpstr>台 灣 新 住 民 國 籍 比 例</vt:lpstr>
      <vt:lpstr>台 灣 新 住 民 分 布</vt:lpstr>
      <vt:lpstr>台灣新住民子女就讀國中小統計</vt:lpstr>
      <vt:lpstr>新住民所遇到的困難</vt:lpstr>
      <vt:lpstr>新住民所遇到的困難</vt:lpstr>
      <vt:lpstr>新住民所遇到的困難</vt:lpstr>
      <vt:lpstr>PowerPoint 簡報</vt:lpstr>
      <vt:lpstr>外籍配偶及其子女增加 影響</vt:lpstr>
      <vt:lpstr>內政部移民署統計</vt:lpstr>
      <vt:lpstr>台灣新住民子女就讀國中小統計</vt:lpstr>
      <vt:lpstr>新移民女性在其子女教育上的困境</vt:lpstr>
      <vt:lpstr>新移民子女在學習上的困境</vt:lpstr>
      <vt:lpstr>老師如何做？</vt:lpstr>
      <vt:lpstr>新移民子女在校時與老師在教學時的困境</vt:lpstr>
      <vt:lpstr>老師如何做？</vt:lpstr>
      <vt:lpstr>　老師可以在課堂如何做</vt:lpstr>
      <vt:lpstr>三、政府、老師與新住民</vt:lpstr>
      <vt:lpstr>政府的角色</vt:lpstr>
      <vt:lpstr>政府的資源</vt:lpstr>
      <vt:lpstr>政府的資源</vt:lpstr>
      <vt:lpstr>政府的資源 – 全國新住民火炬計畫</vt:lpstr>
      <vt:lpstr>政府的資源 – 新住民培力發展資訊網</vt:lpstr>
      <vt:lpstr>新住民培力發展資訊網 – 教育與學習</vt:lpstr>
      <vt:lpstr>新住民培力發展資訊網 – 新住民生活輔導</vt:lpstr>
      <vt:lpstr>民間團體</vt:lpstr>
      <vt:lpstr>老師的角色</vt:lpstr>
      <vt:lpstr>學校的資源 </vt:lpstr>
      <vt:lpstr>教學目標</vt:lpstr>
      <vt:lpstr>四、案例介紹</vt:lpstr>
      <vt:lpstr>我的火星媽媽</vt:lpstr>
      <vt:lpstr>翻轉吧！新台灣之子 </vt:lpstr>
      <vt:lpstr>PowerPoint 簡報</vt:lpstr>
      <vt:lpstr> 五、跨國婚姻與多元文化教育  </vt:lpstr>
      <vt:lpstr>跨國婚姻的 定義</vt:lpstr>
      <vt:lpstr>跨國婚姻的 劃分</vt:lpstr>
      <vt:lpstr>講個例子馬偕</vt:lpstr>
      <vt:lpstr>講個例子馬偕</vt:lpstr>
      <vt:lpstr>跨國婚姻的 臺灣處境</vt:lpstr>
      <vt:lpstr>紀諾斯的 邊界 教育學</vt:lpstr>
      <vt:lpstr>跨國婚姻的 邊界教育學</vt:lpstr>
      <vt:lpstr> 六、結論 </vt:lpstr>
      <vt:lpstr> 報告結束，謝謝大家的聆聽!!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教育上的多元文化議題</dc:title>
  <dc:creator>Windows 使用者</dc:creator>
  <cp:lastModifiedBy>Hiroshi LIN</cp:lastModifiedBy>
  <cp:revision>15</cp:revision>
  <dcterms:created xsi:type="dcterms:W3CDTF">2018-04-22T11:00:32Z</dcterms:created>
  <dcterms:modified xsi:type="dcterms:W3CDTF">2018-04-26T14:14:28Z</dcterms:modified>
</cp:coreProperties>
</file>